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8"/>
  </p:notesMasterIdLst>
  <p:sldIdLst>
    <p:sldId id="256" r:id="rId2"/>
    <p:sldId id="267" r:id="rId3"/>
    <p:sldId id="257" r:id="rId4"/>
    <p:sldId id="258" r:id="rId5"/>
    <p:sldId id="262" r:id="rId6"/>
    <p:sldId id="264" r:id="rId7"/>
    <p:sldId id="269" r:id="rId8"/>
    <p:sldId id="272" r:id="rId9"/>
    <p:sldId id="273" r:id="rId10"/>
    <p:sldId id="274" r:id="rId11"/>
    <p:sldId id="276" r:id="rId12"/>
    <p:sldId id="275" r:id="rId13"/>
    <p:sldId id="266" r:id="rId14"/>
    <p:sldId id="270" r:id="rId15"/>
    <p:sldId id="271"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bramov2@RJCAPITAL.local" initials="M" lastIdx="1" clrIdx="0">
    <p:extLst>
      <p:ext uri="{19B8F6BF-5375-455C-9EA6-DF929625EA0E}">
        <p15:presenceInfo xmlns:p15="http://schemas.microsoft.com/office/powerpoint/2012/main" userId="S-1-5-21-664642923-2192245490-1964658030-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71" autoAdjust="0"/>
    <p:restoredTop sz="94660"/>
  </p:normalViewPr>
  <p:slideViewPr>
    <p:cSldViewPr snapToGrid="0">
      <p:cViewPr varScale="1">
        <p:scale>
          <a:sx n="120" d="100"/>
          <a:sy n="120" d="100"/>
        </p:scale>
        <p:origin x="1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9FCB1-9687-416C-88BE-640510C50CE3}" type="datetimeFigureOut">
              <a:rPr lang="en-US" smtClean="0"/>
              <a:t>5/24/2017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07F98-D904-449A-B1A8-57DA9FECC343}" type="slidenum">
              <a:rPr lang="en-US" smtClean="0"/>
              <a:t>‹#›</a:t>
            </a:fld>
            <a:endParaRPr lang="en-US"/>
          </a:p>
        </p:txBody>
      </p:sp>
    </p:spTree>
    <p:extLst>
      <p:ext uri="{BB962C8B-B14F-4D97-AF65-F5344CB8AC3E}">
        <p14:creationId xmlns:p14="http://schemas.microsoft.com/office/powerpoint/2010/main" val="210628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 y="6334317"/>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2" y="4455621"/>
            <a:ext cx="10058400" cy="1143000"/>
          </a:xfrm>
        </p:spPr>
        <p:txBody>
          <a:bodyPr lIns="91440" rIns="91440">
            <a:normAutofit/>
          </a:bodyPr>
          <a:lstStyle>
            <a:lvl1pPr marL="0" indent="0" algn="l">
              <a:buNone/>
              <a:defRPr sz="2400" cap="all" spc="201" baseline="0">
                <a:solidFill>
                  <a:schemeClr val="tx2"/>
                </a:solidFill>
                <a:latin typeface="+mj-lt"/>
              </a:defRPr>
            </a:lvl1pPr>
            <a:lvl2pPr marL="457195" indent="0" algn="ctr">
              <a:buNone/>
              <a:defRPr sz="2400"/>
            </a:lvl2pPr>
            <a:lvl3pPr marL="914390" indent="0" algn="ctr">
              <a:buNone/>
              <a:defRPr sz="2400"/>
            </a:lvl3pPr>
            <a:lvl4pPr marL="1371583" indent="0" algn="ctr">
              <a:buNone/>
              <a:defRPr sz="2000"/>
            </a:lvl4pPr>
            <a:lvl5pPr marL="1828777" indent="0" algn="ctr">
              <a:buNone/>
              <a:defRPr sz="2000"/>
            </a:lvl5pPr>
            <a:lvl6pPr marL="2285972" indent="0" algn="ctr">
              <a:buNone/>
              <a:defRPr sz="2000"/>
            </a:lvl6pPr>
            <a:lvl7pPr marL="2743167" indent="0" algn="ctr">
              <a:buNone/>
              <a:defRPr sz="2000"/>
            </a:lvl7pPr>
            <a:lvl8pPr marL="3200360" indent="0" algn="ctr">
              <a:buNone/>
              <a:defRPr sz="2000"/>
            </a:lvl8pPr>
            <a:lvl9pPr marL="3657555"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3CC66E-6D4F-407F-A161-3AD9F6ED773E}"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98264-4F25-4808-B8CD-D96DCDDF90DB}"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50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CC66E-6D4F-407F-A161-3AD9F6ED773E}"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98264-4F25-4808-B8CD-D96DCDDF90DB}" type="slidenum">
              <a:rPr lang="en-US" smtClean="0"/>
              <a:t>‹#›</a:t>
            </a:fld>
            <a:endParaRPr lang="en-US" dirty="0"/>
          </a:p>
        </p:txBody>
      </p:sp>
    </p:spTree>
    <p:extLst>
      <p:ext uri="{BB962C8B-B14F-4D97-AF65-F5344CB8AC3E}">
        <p14:creationId xmlns:p14="http://schemas.microsoft.com/office/powerpoint/2010/main" val="131039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899"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CC66E-6D4F-407F-A161-3AD9F6ED773E}"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98264-4F25-4808-B8CD-D96DCDDF90DB}" type="slidenum">
              <a:rPr lang="en-US" smtClean="0"/>
              <a:t>‹#›</a:t>
            </a:fld>
            <a:endParaRPr lang="en-US" dirty="0"/>
          </a:p>
        </p:txBody>
      </p:sp>
    </p:spTree>
    <p:extLst>
      <p:ext uri="{BB962C8B-B14F-4D97-AF65-F5344CB8AC3E}">
        <p14:creationId xmlns:p14="http://schemas.microsoft.com/office/powerpoint/2010/main" val="146134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3CC66E-6D4F-407F-A161-3AD9F6ED773E}" type="datetimeFigureOut">
              <a:rPr lang="en-US" smtClean="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98264-4F25-4808-B8CD-D96DCDDF90DB}" type="slidenum">
              <a:rPr lang="en-US" smtClean="0"/>
              <a:t>‹#›</a:t>
            </a:fld>
            <a:endParaRPr lang="en-US" dirty="0"/>
          </a:p>
        </p:txBody>
      </p:sp>
    </p:spTree>
    <p:extLst>
      <p:ext uri="{BB962C8B-B14F-4D97-AF65-F5344CB8AC3E}">
        <p14:creationId xmlns:p14="http://schemas.microsoft.com/office/powerpoint/2010/main" val="233146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7708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8" name="TextBox 7"/>
          <p:cNvSpPr txBox="1"/>
          <p:nvPr userDrawn="1"/>
        </p:nvSpPr>
        <p:spPr>
          <a:xfrm>
            <a:off x="0" y="6464340"/>
            <a:ext cx="3004349" cy="507831"/>
          </a:xfrm>
          <a:prstGeom prst="rect">
            <a:avLst/>
          </a:prstGeom>
          <a:noFill/>
        </p:spPr>
        <p:txBody>
          <a:bodyPr wrap="none" rtlCol="0">
            <a:spAutoFit/>
          </a:bodyPr>
          <a:lstStyle/>
          <a:p>
            <a:r>
              <a:rPr lang="en-US" sz="900" dirty="0">
                <a:solidFill>
                  <a:schemeClr val="bg1"/>
                </a:solidFill>
              </a:rPr>
              <a:t>The </a:t>
            </a:r>
            <a:r>
              <a:rPr lang="en-US" sz="900" dirty="0" err="1">
                <a:solidFill>
                  <a:schemeClr val="bg1"/>
                </a:solidFill>
              </a:rPr>
              <a:t>Trylon</a:t>
            </a:r>
            <a:r>
              <a:rPr lang="en-US" sz="900" dirty="0">
                <a:solidFill>
                  <a:schemeClr val="bg1"/>
                </a:solidFill>
              </a:rPr>
              <a:t> Portfolio—Entire Northside of Queens Boulevard</a:t>
            </a:r>
          </a:p>
          <a:p>
            <a:r>
              <a:rPr lang="en-US" sz="900" dirty="0" err="1">
                <a:solidFill>
                  <a:schemeClr val="bg1"/>
                </a:solidFill>
              </a:rPr>
              <a:t>Rego</a:t>
            </a:r>
            <a:r>
              <a:rPr lang="en-US" sz="900" dirty="0">
                <a:solidFill>
                  <a:schemeClr val="bg1"/>
                </a:solidFill>
              </a:rPr>
              <a:t> Park, Queens 11374</a:t>
            </a:r>
          </a:p>
          <a:p>
            <a:endParaRPr lang="en-US" sz="900" dirty="0">
              <a:solidFill>
                <a:schemeClr val="bg1"/>
              </a:solidFill>
            </a:endParaRPr>
          </a:p>
        </p:txBody>
      </p:sp>
      <p:sp>
        <p:nvSpPr>
          <p:cNvPr id="9" name="TextBox 8"/>
          <p:cNvSpPr txBox="1"/>
          <p:nvPr userDrawn="1"/>
        </p:nvSpPr>
        <p:spPr>
          <a:xfrm>
            <a:off x="9543011" y="6455580"/>
            <a:ext cx="2568633" cy="338554"/>
          </a:xfrm>
          <a:prstGeom prst="rect">
            <a:avLst/>
          </a:prstGeom>
          <a:noFill/>
        </p:spPr>
        <p:txBody>
          <a:bodyPr wrap="square" rtlCol="0">
            <a:spAutoFit/>
          </a:bodyPr>
          <a:lstStyle/>
          <a:p>
            <a:pPr algn="r"/>
            <a:r>
              <a:rPr lang="en-US" sz="900" dirty="0">
                <a:solidFill>
                  <a:schemeClr val="bg1"/>
                </a:solidFill>
              </a:rPr>
              <a:t>Presented by Asset Commercial Realty Group, LLC</a:t>
            </a:r>
          </a:p>
          <a:p>
            <a:pPr algn="r"/>
            <a:r>
              <a:rPr lang="en-US" sz="700" i="1" dirty="0">
                <a:solidFill>
                  <a:schemeClr val="bg1"/>
                </a:solidFill>
              </a:rPr>
              <a:t>A</a:t>
            </a:r>
            <a:r>
              <a:rPr lang="en-US" sz="700" i="1" baseline="0" dirty="0">
                <a:solidFill>
                  <a:schemeClr val="bg1"/>
                </a:solidFill>
              </a:rPr>
              <a:t> Full Service Commercial Real Estate Company</a:t>
            </a:r>
            <a:endParaRPr lang="en-US" sz="700" i="1" dirty="0">
              <a:solidFill>
                <a:schemeClr val="bg1"/>
              </a:solidFill>
            </a:endParaRPr>
          </a:p>
        </p:txBody>
      </p:sp>
    </p:spTree>
    <p:extLst>
      <p:ext uri="{BB962C8B-B14F-4D97-AF65-F5344CB8AC3E}">
        <p14:creationId xmlns:p14="http://schemas.microsoft.com/office/powerpoint/2010/main" val="277443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1" baseline="0">
                <a:solidFill>
                  <a:schemeClr val="tx2"/>
                </a:solidFill>
                <a:latin typeface="+mj-lt"/>
              </a:defRPr>
            </a:lvl1pPr>
            <a:lvl2pPr marL="457195" indent="0">
              <a:buNone/>
              <a:defRPr sz="1801">
                <a:solidFill>
                  <a:schemeClr val="tx1">
                    <a:tint val="75000"/>
                  </a:schemeClr>
                </a:solidFill>
              </a:defRPr>
            </a:lvl2pPr>
            <a:lvl3pPr marL="914390" indent="0">
              <a:buNone/>
              <a:defRPr sz="1600">
                <a:solidFill>
                  <a:schemeClr val="tx1">
                    <a:tint val="75000"/>
                  </a:schemeClr>
                </a:solidFill>
              </a:defRPr>
            </a:lvl3pPr>
            <a:lvl4pPr marL="1371583" indent="0">
              <a:buNone/>
              <a:defRPr sz="1401">
                <a:solidFill>
                  <a:schemeClr val="tx1">
                    <a:tint val="75000"/>
                  </a:schemeClr>
                </a:solidFill>
              </a:defRPr>
            </a:lvl4pPr>
            <a:lvl5pPr marL="1828777" indent="0">
              <a:buNone/>
              <a:defRPr sz="1401">
                <a:solidFill>
                  <a:schemeClr val="tx1">
                    <a:tint val="75000"/>
                  </a:schemeClr>
                </a:solidFill>
              </a:defRPr>
            </a:lvl5pPr>
            <a:lvl6pPr marL="2285972" indent="0">
              <a:buNone/>
              <a:defRPr sz="1401">
                <a:solidFill>
                  <a:schemeClr val="tx1">
                    <a:tint val="75000"/>
                  </a:schemeClr>
                </a:solidFill>
              </a:defRPr>
            </a:lvl6pPr>
            <a:lvl7pPr marL="2743167" indent="0">
              <a:buNone/>
              <a:defRPr sz="1401">
                <a:solidFill>
                  <a:schemeClr val="tx1">
                    <a:tint val="75000"/>
                  </a:schemeClr>
                </a:solidFill>
              </a:defRPr>
            </a:lvl7pPr>
            <a:lvl8pPr marL="3200360" indent="0">
              <a:buNone/>
              <a:defRPr sz="1401">
                <a:solidFill>
                  <a:schemeClr val="tx1">
                    <a:tint val="75000"/>
                  </a:schemeClr>
                </a:solidFill>
              </a:defRPr>
            </a:lvl8pPr>
            <a:lvl9pPr marL="3657555" indent="0">
              <a:buNone/>
              <a:defRPr sz="1401">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B3CC66E-6D4F-407F-A161-3AD9F6ED773E}" type="datetimeFigureOut">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98264-4F25-4808-B8CD-D96DCDDF90DB}"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06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lvl1pPr>
              <a:defRPr>
                <a:solidFill>
                  <a:schemeClr val="accent2">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3CC66E-6D4F-407F-A161-3AD9F6ED773E}" type="datetimeFigureOut">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98264-4F25-4808-B8CD-D96DCDDF90DB}" type="slidenum">
              <a:rPr lang="en-US" smtClean="0"/>
              <a:t>‹#›</a:t>
            </a:fld>
            <a:endParaRPr lang="en-US" dirty="0"/>
          </a:p>
        </p:txBody>
      </p:sp>
    </p:spTree>
    <p:extLst>
      <p:ext uri="{BB962C8B-B14F-4D97-AF65-F5344CB8AC3E}">
        <p14:creationId xmlns:p14="http://schemas.microsoft.com/office/powerpoint/2010/main" val="367958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lvl1pPr>
              <a:defRPr>
                <a:solidFill>
                  <a:schemeClr val="accent2">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1846053"/>
            <a:ext cx="4937760" cy="736282"/>
          </a:xfrm>
        </p:spPr>
        <p:txBody>
          <a:bodyPr lIns="91440" rIns="91440" anchor="ctr">
            <a:normAutofit/>
          </a:bodyPr>
          <a:lstStyle>
            <a:lvl1pPr marL="0" indent="0">
              <a:buNone/>
              <a:defRPr sz="2000" b="0" cap="all" baseline="0">
                <a:solidFill>
                  <a:schemeClr val="tx2"/>
                </a:solidFill>
              </a:defRPr>
            </a:lvl1pPr>
            <a:lvl2pPr marL="457195" indent="0">
              <a:buNone/>
              <a:defRPr sz="2000" b="1"/>
            </a:lvl2pPr>
            <a:lvl3pPr marL="914390" indent="0">
              <a:buNone/>
              <a:defRPr sz="1801" b="1"/>
            </a:lvl3pPr>
            <a:lvl4pPr marL="1371583" indent="0">
              <a:buNone/>
              <a:defRPr sz="1600" b="1"/>
            </a:lvl4pPr>
            <a:lvl5pPr marL="1828777" indent="0">
              <a:buNone/>
              <a:defRPr sz="1600" b="1"/>
            </a:lvl5pPr>
            <a:lvl6pPr marL="2285972" indent="0">
              <a:buNone/>
              <a:defRPr sz="1600" b="1"/>
            </a:lvl6pPr>
            <a:lvl7pPr marL="2743167" indent="0">
              <a:buNone/>
              <a:defRPr sz="1600" b="1"/>
            </a:lvl7pPr>
            <a:lvl8pPr marL="3200360" indent="0">
              <a:buNone/>
              <a:defRPr sz="1600" b="1"/>
            </a:lvl8pPr>
            <a:lvl9pPr marL="3657555"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3"/>
            <a:ext cx="4937760" cy="736282"/>
          </a:xfrm>
        </p:spPr>
        <p:txBody>
          <a:bodyPr lIns="91440" rIns="91440" anchor="ctr">
            <a:normAutofit/>
          </a:bodyPr>
          <a:lstStyle>
            <a:lvl1pPr marL="0" indent="0">
              <a:buNone/>
              <a:defRPr sz="2000" b="0" cap="all" baseline="0">
                <a:solidFill>
                  <a:schemeClr val="tx2"/>
                </a:solidFill>
              </a:defRPr>
            </a:lvl1pPr>
            <a:lvl2pPr marL="457195" indent="0">
              <a:buNone/>
              <a:defRPr sz="2000" b="1"/>
            </a:lvl2pPr>
            <a:lvl3pPr marL="914390" indent="0">
              <a:buNone/>
              <a:defRPr sz="1801" b="1"/>
            </a:lvl3pPr>
            <a:lvl4pPr marL="1371583" indent="0">
              <a:buNone/>
              <a:defRPr sz="1600" b="1"/>
            </a:lvl4pPr>
            <a:lvl5pPr marL="1828777" indent="0">
              <a:buNone/>
              <a:defRPr sz="1600" b="1"/>
            </a:lvl5pPr>
            <a:lvl6pPr marL="2285972" indent="0">
              <a:buNone/>
              <a:defRPr sz="1600" b="1"/>
            </a:lvl6pPr>
            <a:lvl7pPr marL="2743167" indent="0">
              <a:buNone/>
              <a:defRPr sz="1600" b="1"/>
            </a:lvl7pPr>
            <a:lvl8pPr marL="3200360" indent="0">
              <a:buNone/>
              <a:defRPr sz="1600" b="1"/>
            </a:lvl8pPr>
            <a:lvl9pPr marL="36575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CC66E-6D4F-407F-A161-3AD9F6ED773E}" type="datetimeFigureOut">
              <a:rPr lang="en-US" smtClean="0"/>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98264-4F25-4808-B8CD-D96DCDDF90DB}" type="slidenum">
              <a:rPr lang="en-US" smtClean="0"/>
              <a:t>‹#›</a:t>
            </a:fld>
            <a:endParaRPr lang="en-US" dirty="0"/>
          </a:p>
        </p:txBody>
      </p:sp>
    </p:spTree>
    <p:extLst>
      <p:ext uri="{BB962C8B-B14F-4D97-AF65-F5344CB8AC3E}">
        <p14:creationId xmlns:p14="http://schemas.microsoft.com/office/powerpoint/2010/main" val="384498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B3CC66E-6D4F-407F-A161-3AD9F6ED773E}" type="datetimeFigureOut">
              <a:rPr lang="en-US" smtClean="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98264-4F25-4808-B8CD-D96DCDDF90DB}" type="slidenum">
              <a:rPr lang="en-US" smtClean="0"/>
              <a:t>‹#›</a:t>
            </a:fld>
            <a:endParaRPr lang="en-US" dirty="0"/>
          </a:p>
        </p:txBody>
      </p:sp>
      <p:sp>
        <p:nvSpPr>
          <p:cNvPr id="6" name="TextBox 5"/>
          <p:cNvSpPr txBox="1"/>
          <p:nvPr userDrawn="1"/>
        </p:nvSpPr>
        <p:spPr>
          <a:xfrm>
            <a:off x="170688" y="5876296"/>
            <a:ext cx="538674" cy="369332"/>
          </a:xfrm>
          <a:prstGeom prst="rect">
            <a:avLst/>
          </a:prstGeom>
          <a:noFill/>
        </p:spPr>
        <p:txBody>
          <a:bodyPr wrap="none" rtlCol="0">
            <a:spAutoFit/>
          </a:bodyPr>
          <a:lstStyle/>
          <a:p>
            <a:r>
              <a:rPr lang="en-US" dirty="0"/>
              <a:t>test</a:t>
            </a:r>
          </a:p>
        </p:txBody>
      </p:sp>
    </p:spTree>
    <p:extLst>
      <p:ext uri="{BB962C8B-B14F-4D97-AF65-F5344CB8AC3E}">
        <p14:creationId xmlns:p14="http://schemas.microsoft.com/office/powerpoint/2010/main" val="25975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3CC66E-6D4F-407F-A161-3AD9F6ED773E}" type="datetimeFigureOut">
              <a:rPr lang="en-US" smtClean="0"/>
              <a:t>5/24/2017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7498264-4F25-4808-B8CD-D96DCDDF90DB}" type="slidenum">
              <a:rPr lang="en-US" smtClean="0"/>
              <a:t>‹#›</a:t>
            </a:fld>
            <a:endParaRPr lang="en-US" dirty="0"/>
          </a:p>
        </p:txBody>
      </p:sp>
    </p:spTree>
    <p:extLst>
      <p:ext uri="{BB962C8B-B14F-4D97-AF65-F5344CB8AC3E}">
        <p14:creationId xmlns:p14="http://schemas.microsoft.com/office/powerpoint/2010/main" val="233437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4" y="0"/>
            <a:ext cx="640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3"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4"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2926081"/>
            <a:ext cx="3200400" cy="3379124"/>
          </a:xfrm>
        </p:spPr>
        <p:txBody>
          <a:bodyPr lIns="91440" rIns="91440">
            <a:normAutofit/>
          </a:bodyPr>
          <a:lstStyle>
            <a:lvl1pPr marL="0" indent="0">
              <a:buNone/>
              <a:defRPr sz="1500">
                <a:solidFill>
                  <a:srgbClr val="FFFFFF"/>
                </a:solidFill>
              </a:defRPr>
            </a:lvl1pPr>
            <a:lvl2pPr marL="457195" indent="0">
              <a:buNone/>
              <a:defRPr sz="1200"/>
            </a:lvl2pPr>
            <a:lvl3pPr marL="914390" indent="0">
              <a:buNone/>
              <a:defRPr sz="1001"/>
            </a:lvl3pPr>
            <a:lvl4pPr marL="1371583" indent="0">
              <a:buNone/>
              <a:defRPr sz="900"/>
            </a:lvl4pPr>
            <a:lvl5pPr marL="1828777" indent="0">
              <a:buNone/>
              <a:defRPr sz="900"/>
            </a:lvl5pPr>
            <a:lvl6pPr marL="2285972" indent="0">
              <a:buNone/>
              <a:defRPr sz="900"/>
            </a:lvl6pPr>
            <a:lvl7pPr marL="2743167" indent="0">
              <a:buNone/>
              <a:defRPr sz="900"/>
            </a:lvl7pPr>
            <a:lvl8pPr marL="3200360" indent="0">
              <a:buNone/>
              <a:defRPr sz="900"/>
            </a:lvl8pPr>
            <a:lvl9pPr marL="3657555"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1" y="6459787"/>
            <a:ext cx="2618510" cy="365125"/>
          </a:xfrm>
        </p:spPr>
        <p:txBody>
          <a:bodyPr/>
          <a:lstStyle>
            <a:lvl1pPr algn="l">
              <a:defRPr/>
            </a:lvl1pPr>
          </a:lstStyle>
          <a:p>
            <a:fld id="{9B3CC66E-6D4F-407F-A161-3AD9F6ED773E}" type="datetimeFigureOut">
              <a:rPr lang="en-US" smtClean="0"/>
              <a:t>5/24/2017</a:t>
            </a:fld>
            <a:endParaRPr lang="en-US" dirty="0"/>
          </a:p>
        </p:txBody>
      </p:sp>
      <p:sp>
        <p:nvSpPr>
          <p:cNvPr id="6" name="Footer Placeholder 5"/>
          <p:cNvSpPr>
            <a:spLocks noGrp="1"/>
          </p:cNvSpPr>
          <p:nvPr>
            <p:ph type="ftr" sz="quarter" idx="11"/>
          </p:nvPr>
        </p:nvSpPr>
        <p:spPr>
          <a:xfrm>
            <a:off x="4800602" y="6459787"/>
            <a:ext cx="4648201"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498264-4F25-4808-B8CD-D96DCDDF90DB}" type="slidenum">
              <a:rPr lang="en-US" smtClean="0"/>
              <a:t>‹#›</a:t>
            </a:fld>
            <a:endParaRPr lang="en-US" dirty="0"/>
          </a:p>
        </p:txBody>
      </p:sp>
    </p:spTree>
    <p:extLst>
      <p:ext uri="{BB962C8B-B14F-4D97-AF65-F5344CB8AC3E}">
        <p14:creationId xmlns:p14="http://schemas.microsoft.com/office/powerpoint/2010/main" val="2271176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1" y="5074920"/>
            <a:ext cx="1011364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1"/>
            <a:ext cx="12191986" cy="4915076"/>
          </a:xfrm>
          <a:solidFill>
            <a:schemeClr val="bg2">
              <a:lumMod val="90000"/>
            </a:schemeClr>
          </a:solidFill>
        </p:spPr>
        <p:txBody>
          <a:bodyPr lIns="457200" tIns="457200" anchor="t"/>
          <a:lstStyle>
            <a:lvl1pPr marL="0" indent="0">
              <a:buNone/>
              <a:defRPr sz="3200"/>
            </a:lvl1pPr>
            <a:lvl2pPr marL="457195" indent="0">
              <a:buNone/>
              <a:defRPr sz="2800"/>
            </a:lvl2pPr>
            <a:lvl3pPr marL="914390" indent="0">
              <a:buNone/>
              <a:defRPr sz="2400"/>
            </a:lvl3pPr>
            <a:lvl4pPr marL="1371583" indent="0">
              <a:buNone/>
              <a:defRPr sz="2000"/>
            </a:lvl4pPr>
            <a:lvl5pPr marL="1828777" indent="0">
              <a:buNone/>
              <a:defRPr sz="2000"/>
            </a:lvl5pPr>
            <a:lvl6pPr marL="2285972" indent="0">
              <a:buNone/>
              <a:defRPr sz="2000"/>
            </a:lvl6pPr>
            <a:lvl7pPr marL="2743167" indent="0">
              <a:buNone/>
              <a:defRPr sz="2000"/>
            </a:lvl7pPr>
            <a:lvl8pPr marL="3200360" indent="0">
              <a:buNone/>
              <a:defRPr sz="2000"/>
            </a:lvl8pPr>
            <a:lvl9pPr marL="3657555"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3" y="5907024"/>
            <a:ext cx="10113264" cy="594360"/>
          </a:xfrm>
        </p:spPr>
        <p:txBody>
          <a:bodyPr lIns="91440" tIns="0" rIns="91440" bIns="0">
            <a:normAutofit/>
          </a:bodyPr>
          <a:lstStyle>
            <a:lvl1pPr marL="0" indent="0">
              <a:spcBef>
                <a:spcPts val="0"/>
              </a:spcBef>
              <a:spcAft>
                <a:spcPts val="601"/>
              </a:spcAft>
              <a:buNone/>
              <a:defRPr sz="1500">
                <a:solidFill>
                  <a:srgbClr val="FFFFFF"/>
                </a:solidFill>
              </a:defRPr>
            </a:lvl1pPr>
            <a:lvl2pPr marL="457195" indent="0">
              <a:buNone/>
              <a:defRPr sz="1200"/>
            </a:lvl2pPr>
            <a:lvl3pPr marL="914390" indent="0">
              <a:buNone/>
              <a:defRPr sz="1001"/>
            </a:lvl3pPr>
            <a:lvl4pPr marL="1371583" indent="0">
              <a:buNone/>
              <a:defRPr sz="900"/>
            </a:lvl4pPr>
            <a:lvl5pPr marL="1828777" indent="0">
              <a:buNone/>
              <a:defRPr sz="900"/>
            </a:lvl5pPr>
            <a:lvl6pPr marL="2285972" indent="0">
              <a:buNone/>
              <a:defRPr sz="900"/>
            </a:lvl6pPr>
            <a:lvl7pPr marL="2743167" indent="0">
              <a:buNone/>
              <a:defRPr sz="900"/>
            </a:lvl7pPr>
            <a:lvl8pPr marL="3200360" indent="0">
              <a:buNone/>
              <a:defRPr sz="900"/>
            </a:lvl8pPr>
            <a:lvl9pPr marL="365755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3CC66E-6D4F-407F-A161-3AD9F6ED773E}" type="datetimeFigureOut">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98264-4F25-4808-B8CD-D96DCDDF90DB}" type="slidenum">
              <a:rPr lang="en-US" smtClean="0"/>
              <a:t>‹#›</a:t>
            </a:fld>
            <a:endParaRPr lang="en-US" dirty="0"/>
          </a:p>
        </p:txBody>
      </p:sp>
    </p:spTree>
    <p:extLst>
      <p:ext uri="{BB962C8B-B14F-4D97-AF65-F5344CB8AC3E}">
        <p14:creationId xmlns:p14="http://schemas.microsoft.com/office/powerpoint/2010/main" val="60208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68378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035133"/>
            <a:ext cx="10058400" cy="483396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0" cy="365125"/>
          </a:xfrm>
          <a:prstGeom prst="rect">
            <a:avLst/>
          </a:prstGeom>
        </p:spPr>
        <p:txBody>
          <a:bodyPr vert="horz" lIns="91440" tIns="45720" rIns="91440" bIns="45720" rtlCol="0" anchor="ctr"/>
          <a:lstStyle>
            <a:lvl1pPr algn="l">
              <a:defRPr sz="900">
                <a:solidFill>
                  <a:srgbClr val="FFFFFF"/>
                </a:solidFill>
              </a:defRPr>
            </a:lvl1pPr>
          </a:lstStyle>
          <a:p>
            <a:r>
              <a:rPr lang="en-US"/>
              <a:t>227-01/23 Merrick Boulevard</a:t>
            </a:r>
            <a:endParaRPr lang="en-US" dirty="0"/>
          </a:p>
        </p:txBody>
      </p:sp>
      <p:sp>
        <p:nvSpPr>
          <p:cNvPr id="5" name="Footer Placeholder 4"/>
          <p:cNvSpPr>
            <a:spLocks noGrp="1"/>
          </p:cNvSpPr>
          <p:nvPr>
            <p:ph type="ftr" sz="quarter" idx="3"/>
          </p:nvPr>
        </p:nvSpPr>
        <p:spPr>
          <a:xfrm>
            <a:off x="3686187"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227-01/23 Merrick boulevard | Laurelton, NY 11434</a:t>
            </a:r>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1">
                <a:solidFill>
                  <a:srgbClr val="FFFFFF"/>
                </a:solidFill>
              </a:defRPr>
            </a:lvl1pPr>
          </a:lstStyle>
          <a:p>
            <a:fld id="{17498264-4F25-4808-B8CD-D96DCDDF90DB}" type="slidenum">
              <a:rPr lang="en-US" smtClean="0"/>
              <a:t>‹#›</a:t>
            </a:fld>
            <a:endParaRPr lang="en-US" dirty="0"/>
          </a:p>
        </p:txBody>
      </p:sp>
      <p:cxnSp>
        <p:nvCxnSpPr>
          <p:cNvPr id="10" name="Straight Connector 9"/>
          <p:cNvCxnSpPr/>
          <p:nvPr/>
        </p:nvCxnSpPr>
        <p:spPr>
          <a:xfrm>
            <a:off x="1193533" y="982061"/>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240471" y="85381"/>
            <a:ext cx="2180252" cy="776885"/>
          </a:xfrm>
          <a:prstGeom prst="rect">
            <a:avLst/>
          </a:prstGeom>
        </p:spPr>
      </p:pic>
    </p:spTree>
    <p:extLst>
      <p:ext uri="{BB962C8B-B14F-4D97-AF65-F5344CB8AC3E}">
        <p14:creationId xmlns:p14="http://schemas.microsoft.com/office/powerpoint/2010/main" val="166953761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l" defTabSz="91439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39" indent="-91439" algn="l" defTabSz="914390"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2" indent="-182879" algn="l" defTabSz="914390"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21" indent="-182879" algn="l" defTabSz="914390"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798" indent="-182879" algn="l" defTabSz="914390"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77" indent="-182879" algn="l" defTabSz="914390"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099987" indent="-228597" algn="l" defTabSz="914390"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299984" indent="-228597" algn="l" defTabSz="914390"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499981" indent="-228597" algn="l" defTabSz="914390"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699979" indent="-228597" algn="l" defTabSz="914390"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390" rtl="0" eaLnBrk="1" latinLnBrk="0" hangingPunct="1">
        <a:defRPr sz="1801" kern="1200">
          <a:solidFill>
            <a:schemeClr val="tx1"/>
          </a:solidFill>
          <a:latin typeface="+mn-lt"/>
          <a:ea typeface="+mn-ea"/>
          <a:cs typeface="+mn-cs"/>
        </a:defRPr>
      </a:lvl1pPr>
      <a:lvl2pPr marL="457195" algn="l" defTabSz="914390" rtl="0" eaLnBrk="1" latinLnBrk="0" hangingPunct="1">
        <a:defRPr sz="1801" kern="1200">
          <a:solidFill>
            <a:schemeClr val="tx1"/>
          </a:solidFill>
          <a:latin typeface="+mn-lt"/>
          <a:ea typeface="+mn-ea"/>
          <a:cs typeface="+mn-cs"/>
        </a:defRPr>
      </a:lvl2pPr>
      <a:lvl3pPr marL="914390" algn="l" defTabSz="914390" rtl="0" eaLnBrk="1" latinLnBrk="0" hangingPunct="1">
        <a:defRPr sz="1801" kern="1200">
          <a:solidFill>
            <a:schemeClr val="tx1"/>
          </a:solidFill>
          <a:latin typeface="+mn-lt"/>
          <a:ea typeface="+mn-ea"/>
          <a:cs typeface="+mn-cs"/>
        </a:defRPr>
      </a:lvl3pPr>
      <a:lvl4pPr marL="1371583" algn="l" defTabSz="914390" rtl="0" eaLnBrk="1" latinLnBrk="0" hangingPunct="1">
        <a:defRPr sz="1801" kern="1200">
          <a:solidFill>
            <a:schemeClr val="tx1"/>
          </a:solidFill>
          <a:latin typeface="+mn-lt"/>
          <a:ea typeface="+mn-ea"/>
          <a:cs typeface="+mn-cs"/>
        </a:defRPr>
      </a:lvl4pPr>
      <a:lvl5pPr marL="1828777" algn="l" defTabSz="914390" rtl="0" eaLnBrk="1" latinLnBrk="0" hangingPunct="1">
        <a:defRPr sz="1801" kern="1200">
          <a:solidFill>
            <a:schemeClr val="tx1"/>
          </a:solidFill>
          <a:latin typeface="+mn-lt"/>
          <a:ea typeface="+mn-ea"/>
          <a:cs typeface="+mn-cs"/>
        </a:defRPr>
      </a:lvl5pPr>
      <a:lvl6pPr marL="2285972" algn="l" defTabSz="914390" rtl="0" eaLnBrk="1" latinLnBrk="0" hangingPunct="1">
        <a:defRPr sz="1801" kern="1200">
          <a:solidFill>
            <a:schemeClr val="tx1"/>
          </a:solidFill>
          <a:latin typeface="+mn-lt"/>
          <a:ea typeface="+mn-ea"/>
          <a:cs typeface="+mn-cs"/>
        </a:defRPr>
      </a:lvl6pPr>
      <a:lvl7pPr marL="2743167" algn="l" defTabSz="914390" rtl="0" eaLnBrk="1" latinLnBrk="0" hangingPunct="1">
        <a:defRPr sz="1801" kern="1200">
          <a:solidFill>
            <a:schemeClr val="tx1"/>
          </a:solidFill>
          <a:latin typeface="+mn-lt"/>
          <a:ea typeface="+mn-ea"/>
          <a:cs typeface="+mn-cs"/>
        </a:defRPr>
      </a:lvl7pPr>
      <a:lvl8pPr marL="3200360" algn="l" defTabSz="914390" rtl="0" eaLnBrk="1" latinLnBrk="0" hangingPunct="1">
        <a:defRPr sz="1801" kern="1200">
          <a:solidFill>
            <a:schemeClr val="tx1"/>
          </a:solidFill>
          <a:latin typeface="+mn-lt"/>
          <a:ea typeface="+mn-ea"/>
          <a:cs typeface="+mn-cs"/>
        </a:defRPr>
      </a:lvl8pPr>
      <a:lvl9pPr marL="3657555" algn="l" defTabSz="91439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3955" y="4486941"/>
            <a:ext cx="4882101" cy="1063070"/>
          </a:xfrm>
        </p:spPr>
        <p:txBody>
          <a:bodyPr>
            <a:normAutofit/>
          </a:bodyPr>
          <a:lstStyle/>
          <a:p>
            <a:endParaRPr lang="en-US" sz="1550" dirty="0">
              <a:latin typeface="Century Gothic" panose="020B0502020202020204" pitchFamily="34" charset="0"/>
            </a:endParaRPr>
          </a:p>
        </p:txBody>
      </p:sp>
      <p:sp>
        <p:nvSpPr>
          <p:cNvPr id="5" name="TextBox 4"/>
          <p:cNvSpPr txBox="1"/>
          <p:nvPr/>
        </p:nvSpPr>
        <p:spPr>
          <a:xfrm>
            <a:off x="55659" y="6440600"/>
            <a:ext cx="12136341" cy="384721"/>
          </a:xfrm>
          <a:prstGeom prst="rect">
            <a:avLst/>
          </a:prstGeom>
          <a:noFill/>
        </p:spPr>
        <p:txBody>
          <a:bodyPr wrap="square" rtlCol="0">
            <a:spAutoFit/>
          </a:bodyPr>
          <a:lstStyle/>
          <a:p>
            <a:pPr algn="ctr"/>
            <a:r>
              <a:rPr lang="en-US" sz="1900" b="1" dirty="0">
                <a:solidFill>
                  <a:schemeClr val="accent1">
                    <a:lumMod val="20000"/>
                    <a:lumOff val="80000"/>
                  </a:schemeClr>
                </a:solidFill>
                <a:latin typeface="Century Gothic" panose="020B0502020202020204" pitchFamily="34" charset="0"/>
              </a:rPr>
              <a:t>Please Contact Exclusive Advisor: </a:t>
            </a:r>
            <a:r>
              <a:rPr lang="en-US" sz="1900" b="1" dirty="0">
                <a:solidFill>
                  <a:schemeClr val="bg1"/>
                </a:solidFill>
                <a:latin typeface="Century Gothic" panose="020B0502020202020204" pitchFamily="34" charset="0"/>
              </a:rPr>
              <a:t>Michelle Abramov at michelle@assetcrg.com or 718-607-1920</a:t>
            </a:r>
          </a:p>
        </p:txBody>
      </p:sp>
      <p:pic>
        <p:nvPicPr>
          <p:cNvPr id="1026" name="Picture 2" descr="R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320590"/>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6226" y="-2"/>
            <a:ext cx="3040049" cy="1036736"/>
          </a:xfrm>
          <a:prstGeom prst="rect">
            <a:avLst/>
          </a:prstGeom>
        </p:spPr>
      </p:pic>
      <p:sp>
        <p:nvSpPr>
          <p:cNvPr id="9" name="TextBox 8"/>
          <p:cNvSpPr txBox="1"/>
          <p:nvPr/>
        </p:nvSpPr>
        <p:spPr>
          <a:xfrm>
            <a:off x="0" y="9523"/>
            <a:ext cx="5019676" cy="646331"/>
          </a:xfrm>
          <a:prstGeom prst="rect">
            <a:avLst/>
          </a:prstGeom>
          <a:noFill/>
        </p:spPr>
        <p:txBody>
          <a:bodyPr wrap="square" rtlCol="0">
            <a:spAutoFit/>
          </a:bodyPr>
          <a:lstStyle/>
          <a:p>
            <a:r>
              <a:rPr lang="en-US" b="1" dirty="0">
                <a:solidFill>
                  <a:srgbClr val="FFC000"/>
                </a:solidFill>
                <a:effectLst>
                  <a:outerShdw blurRad="38100" dist="38100" dir="2700000" algn="tl">
                    <a:srgbClr val="000000">
                      <a:alpha val="43137"/>
                    </a:srgbClr>
                  </a:outerShdw>
                </a:effectLst>
              </a:rPr>
              <a:t>Prime Ground Floor Retail &amp; Office Space for Lease</a:t>
            </a:r>
          </a:p>
          <a:p>
            <a:r>
              <a:rPr lang="en-US" b="1" dirty="0">
                <a:solidFill>
                  <a:srgbClr val="FFC000"/>
                </a:solidFill>
                <a:effectLst>
                  <a:outerShdw blurRad="38100" dist="38100" dir="2700000" algn="tl">
                    <a:srgbClr val="000000">
                      <a:alpha val="43137"/>
                    </a:srgbClr>
                  </a:outerShdw>
                </a:effectLst>
              </a:rPr>
              <a:t>Queens Blvd Corridor, </a:t>
            </a:r>
            <a:r>
              <a:rPr lang="en-US" b="1" dirty="0" err="1">
                <a:solidFill>
                  <a:srgbClr val="FFC000"/>
                </a:solidFill>
                <a:effectLst>
                  <a:outerShdw blurRad="38100" dist="38100" dir="2700000" algn="tl">
                    <a:srgbClr val="000000">
                      <a:alpha val="43137"/>
                    </a:srgbClr>
                  </a:outerShdw>
                </a:effectLst>
              </a:rPr>
              <a:t>Rego</a:t>
            </a:r>
            <a:r>
              <a:rPr lang="en-US" b="1" dirty="0">
                <a:solidFill>
                  <a:srgbClr val="FFC000"/>
                </a:solidFill>
                <a:effectLst>
                  <a:outerShdw blurRad="38100" dist="38100" dir="2700000" algn="tl">
                    <a:srgbClr val="000000">
                      <a:alpha val="43137"/>
                    </a:srgbClr>
                  </a:outerShdw>
                </a:effectLst>
              </a:rPr>
              <a:t> Park Neighborhood</a:t>
            </a:r>
          </a:p>
        </p:txBody>
      </p:sp>
    </p:spTree>
    <p:extLst>
      <p:ext uri="{BB962C8B-B14F-4D97-AF65-F5344CB8AC3E}">
        <p14:creationId xmlns:p14="http://schemas.microsoft.com/office/powerpoint/2010/main" val="257136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Floor Plans</a:t>
            </a:r>
          </a:p>
        </p:txBody>
      </p:sp>
      <p:sp>
        <p:nvSpPr>
          <p:cNvPr id="21" name="TextBox 20"/>
          <p:cNvSpPr txBox="1"/>
          <p:nvPr/>
        </p:nvSpPr>
        <p:spPr>
          <a:xfrm>
            <a:off x="198782" y="3514490"/>
            <a:ext cx="1065475" cy="644055"/>
          </a:xfrm>
          <a:prstGeom prst="rect">
            <a:avLst/>
          </a:prstGeom>
          <a:noFill/>
        </p:spPr>
        <p:txBody>
          <a:bodyPr wrap="square" rtlCol="0">
            <a:spAutoFit/>
          </a:bodyPr>
          <a:lstStyle/>
          <a:p>
            <a:endParaRPr lang="en-US" dirty="0"/>
          </a:p>
        </p:txBody>
      </p:sp>
      <p:sp>
        <p:nvSpPr>
          <p:cNvPr id="3" name="Text Box 3"/>
          <p:cNvSpPr txBox="1">
            <a:spLocks noChangeArrowheads="1"/>
          </p:cNvSpPr>
          <p:nvPr/>
        </p:nvSpPr>
        <p:spPr bwMode="auto">
          <a:xfrm>
            <a:off x="9201150" y="2056568"/>
            <a:ext cx="2730046" cy="3559897"/>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spcBef>
                <a:spcPts val="138"/>
              </a:spcBef>
              <a:spcAft>
                <a:spcPct val="0"/>
              </a:spcAft>
              <a:buClrTx/>
              <a:buSzTx/>
              <a:buFontTx/>
              <a:buNone/>
              <a:tabLst/>
            </a:pPr>
            <a:r>
              <a:rPr kumimoji="0" lang="en-US" altLang="en-US" sz="2700" b="1" i="0" u="none" strike="noStrike" cap="none" normalizeH="0" baseline="0" dirty="0">
                <a:ln>
                  <a:noFill/>
                </a:ln>
                <a:solidFill>
                  <a:srgbClr val="231F20"/>
                </a:solidFill>
                <a:effectLst/>
                <a:latin typeface="Century Gothic" panose="020B0502020202020204" pitchFamily="34" charset="0"/>
              </a:rPr>
              <a:t>Second-Fourth Floors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31F20"/>
                </a:solidFill>
                <a:effectLst/>
                <a:latin typeface="Century Gothic" panose="020B0502020202020204" pitchFamily="34" charset="0"/>
              </a:rPr>
              <a:t>RETAIL or Open Office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1F20"/>
                </a:solidFill>
                <a:effectLst/>
                <a:latin typeface="Century Gothic" panose="020B0502020202020204" pitchFamily="34" charset="0"/>
              </a:rPr>
              <a:t>17,750 RSF per Floor Plate</a:t>
            </a:r>
            <a:endParaRPr kumimoji="0" lang="en-US" altLang="en-US" sz="1200" b="0" i="0" u="none" strike="noStrike" cap="none" normalizeH="0" baseline="0" dirty="0">
              <a:ln>
                <a:noFill/>
              </a:ln>
              <a:solidFill>
                <a:srgbClr val="000000"/>
              </a:solidFill>
              <a:effectLst/>
              <a:latin typeface="Century Gothic" panose="020B0502020202020204" pitchFamily="34" charset="0"/>
            </a:endParaRP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Built to Suit Opportunity</a:t>
            </a: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14 Feet in Ceiling Height</a:t>
            </a: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Can be Contiguous Space for Retail and/or Office</a:t>
            </a:r>
          </a:p>
          <a:p>
            <a:pPr marL="0" marR="0" lvl="0" indent="0" algn="l" defTabSz="914400" rtl="0" eaLnBrk="0" fontAlgn="base" latinLnBrk="0" hangingPunct="0">
              <a:lnSpc>
                <a:spcPct val="100000"/>
              </a:lnSpc>
              <a:spcBef>
                <a:spcPts val="163"/>
              </a:spcBef>
              <a:spcAft>
                <a:spcPct val="0"/>
              </a:spcAft>
              <a:buClrTx/>
              <a:buSzTx/>
              <a:buFontTx/>
              <a:buNone/>
              <a:tabLst/>
            </a:pPr>
            <a:endParaRPr kumimoji="0" lang="en-US" altLang="en-US" sz="1200" b="0"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2" y="1063691"/>
            <a:ext cx="9002368" cy="5043573"/>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6078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Floor Plans</a:t>
            </a:r>
          </a:p>
        </p:txBody>
      </p:sp>
      <p:sp>
        <p:nvSpPr>
          <p:cNvPr id="21" name="TextBox 20"/>
          <p:cNvSpPr txBox="1"/>
          <p:nvPr/>
        </p:nvSpPr>
        <p:spPr>
          <a:xfrm>
            <a:off x="198782" y="3514490"/>
            <a:ext cx="1065475" cy="644055"/>
          </a:xfrm>
          <a:prstGeom prst="rect">
            <a:avLst/>
          </a:prstGeom>
          <a:noFill/>
        </p:spPr>
        <p:txBody>
          <a:bodyPr wrap="square" rtlCol="0">
            <a:spAutoFit/>
          </a:bodyPr>
          <a:lstStyle/>
          <a:p>
            <a:endParaRPr lang="en-US" dirty="0"/>
          </a:p>
        </p:txBody>
      </p:sp>
      <p:sp>
        <p:nvSpPr>
          <p:cNvPr id="3" name="Text Box 3"/>
          <p:cNvSpPr txBox="1">
            <a:spLocks noChangeArrowheads="1"/>
          </p:cNvSpPr>
          <p:nvPr/>
        </p:nvSpPr>
        <p:spPr bwMode="auto">
          <a:xfrm>
            <a:off x="9201150" y="2056568"/>
            <a:ext cx="2730046" cy="3559897"/>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spcBef>
                <a:spcPts val="138"/>
              </a:spcBef>
              <a:spcAft>
                <a:spcPct val="0"/>
              </a:spcAft>
              <a:buClrTx/>
              <a:buSzTx/>
              <a:buFontTx/>
              <a:buNone/>
              <a:tabLst/>
            </a:pPr>
            <a:r>
              <a:rPr kumimoji="0" lang="en-US" altLang="en-US" sz="2700" b="1" i="0" u="none" strike="noStrike" cap="none" normalizeH="0" baseline="0" dirty="0">
                <a:ln>
                  <a:noFill/>
                </a:ln>
                <a:solidFill>
                  <a:srgbClr val="231F20"/>
                </a:solidFill>
                <a:effectLst/>
                <a:latin typeface="Century Gothic" panose="020B0502020202020204" pitchFamily="34" charset="0"/>
              </a:rPr>
              <a:t>Fifth Floor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31F20"/>
                </a:solidFill>
                <a:effectLst/>
                <a:latin typeface="Century Gothic" panose="020B0502020202020204" pitchFamily="34" charset="0"/>
              </a:rPr>
              <a:t>RETAIL or Open Office 1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1F20"/>
                </a:solidFill>
                <a:effectLst/>
                <a:latin typeface="Century Gothic" panose="020B0502020202020204" pitchFamily="34" charset="0"/>
              </a:rPr>
              <a:t>1,948 RSF </a:t>
            </a:r>
            <a:endParaRPr kumimoji="0" lang="en-US" altLang="en-US" sz="1200" b="0" i="0" u="none" strike="noStrike" cap="none" normalizeH="0" baseline="0" dirty="0">
              <a:ln>
                <a:noFill/>
              </a:ln>
              <a:solidFill>
                <a:srgbClr val="000000"/>
              </a:solidFill>
              <a:effectLst/>
              <a:latin typeface="Century Gothic" panose="020B0502020202020204" pitchFamily="34" charset="0"/>
            </a:endParaRP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Built to Suit Opportunity</a:t>
            </a: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14 Feet in Ceiling Height</a:t>
            </a: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Roof Terrace</a:t>
            </a:r>
          </a:p>
          <a:p>
            <a:pPr eaLnBrk="0" fontAlgn="base" hangingPunct="0">
              <a:spcBef>
                <a:spcPts val="163"/>
              </a:spcBef>
              <a:spcAft>
                <a:spcPct val="0"/>
              </a:spcAft>
            </a:pPr>
            <a:endParaRPr lang="en-US" altLang="en-US" sz="1200" dirty="0">
              <a:solidFill>
                <a:srgbClr val="231F20"/>
              </a:solidFill>
              <a:latin typeface="Century Gothic" panose="020B0502020202020204" pitchFamily="34" charset="0"/>
            </a:endParaRPr>
          </a:p>
          <a:p>
            <a:pPr lvl="0" eaLnBrk="0" fontAlgn="base" hangingPunct="0">
              <a:spcBef>
                <a:spcPct val="0"/>
              </a:spcBef>
              <a:spcAft>
                <a:spcPct val="0"/>
              </a:spcAft>
            </a:pPr>
            <a:r>
              <a:rPr lang="en-US" altLang="en-US" sz="1200" b="1" dirty="0">
                <a:solidFill>
                  <a:srgbClr val="231F20"/>
                </a:solidFill>
                <a:latin typeface="Century Gothic" panose="020B0502020202020204" pitchFamily="34" charset="0"/>
              </a:rPr>
              <a:t>RETAIL or Open Office 2	</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6,654 RSF </a:t>
            </a:r>
            <a:endParaRPr lang="en-US" altLang="en-US" sz="1200" dirty="0">
              <a:solidFill>
                <a:srgbClr val="000000"/>
              </a:solidFill>
              <a:latin typeface="Century Gothic" panose="020B0502020202020204" pitchFamily="34" charset="0"/>
            </a:endParaRP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Built to Suit Opportunity</a:t>
            </a: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14 Feet in Ceiling Height</a:t>
            </a: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Roof Terrace</a:t>
            </a:r>
          </a:p>
          <a:p>
            <a:pPr marL="0" marR="0" lvl="0" indent="0" algn="l" defTabSz="914400" rtl="0" eaLnBrk="0" fontAlgn="base" latinLnBrk="0" hangingPunct="0">
              <a:lnSpc>
                <a:spcPct val="100000"/>
              </a:lnSpc>
              <a:spcBef>
                <a:spcPts val="163"/>
              </a:spcBef>
              <a:spcAft>
                <a:spcPct val="0"/>
              </a:spcAft>
              <a:buClrTx/>
              <a:buSzTx/>
              <a:buFontTx/>
              <a:buNone/>
              <a:tabLst/>
            </a:pPr>
            <a:endParaRPr kumimoji="0" lang="en-US" altLang="en-US" sz="1200" b="0"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4809"/>
            <a:ext cx="8677275" cy="5134066"/>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1948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Floor Plans</a:t>
            </a:r>
          </a:p>
        </p:txBody>
      </p:sp>
      <p:sp>
        <p:nvSpPr>
          <p:cNvPr id="21" name="TextBox 20"/>
          <p:cNvSpPr txBox="1"/>
          <p:nvPr/>
        </p:nvSpPr>
        <p:spPr>
          <a:xfrm>
            <a:off x="198782" y="3514490"/>
            <a:ext cx="1065475" cy="644055"/>
          </a:xfrm>
          <a:prstGeom prst="rect">
            <a:avLst/>
          </a:prstGeom>
          <a:noFill/>
        </p:spPr>
        <p:txBody>
          <a:bodyPr wrap="square" rtlCol="0">
            <a:spAutoFit/>
          </a:bodyPr>
          <a:lstStyle/>
          <a:p>
            <a:endParaRPr lang="en-US" dirty="0"/>
          </a:p>
        </p:txBody>
      </p:sp>
      <p:sp>
        <p:nvSpPr>
          <p:cNvPr id="3" name="Text Box 3"/>
          <p:cNvSpPr txBox="1">
            <a:spLocks noChangeArrowheads="1"/>
          </p:cNvSpPr>
          <p:nvPr/>
        </p:nvSpPr>
        <p:spPr bwMode="auto">
          <a:xfrm>
            <a:off x="8886824" y="2378596"/>
            <a:ext cx="3044372" cy="3559897"/>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spcBef>
                <a:spcPts val="138"/>
              </a:spcBef>
              <a:spcAft>
                <a:spcPct val="0"/>
              </a:spcAft>
              <a:buClrTx/>
              <a:buSzTx/>
              <a:buFontTx/>
              <a:buNone/>
              <a:tabLst/>
            </a:pPr>
            <a:r>
              <a:rPr kumimoji="0" lang="en-US" altLang="en-US" sz="2700" b="1" i="0" u="none" strike="noStrike" cap="none" normalizeH="0" baseline="0" dirty="0">
                <a:ln>
                  <a:noFill/>
                </a:ln>
                <a:solidFill>
                  <a:srgbClr val="231F20"/>
                </a:solidFill>
                <a:effectLst/>
                <a:latin typeface="Century Gothic" panose="020B0502020202020204" pitchFamily="34" charset="0"/>
              </a:rPr>
              <a:t>Second Sub-Cellar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31F20"/>
                </a:solidFill>
                <a:effectLst/>
                <a:latin typeface="Century Gothic" panose="020B0502020202020204" pitchFamily="34" charset="0"/>
              </a:rPr>
              <a:t>Attended Parking with Stackers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1F20"/>
                </a:solidFill>
                <a:effectLst/>
                <a:latin typeface="Century Gothic" panose="020B0502020202020204" pitchFamily="34" charset="0"/>
              </a:rPr>
              <a:t>Over 240 Deeded Parking Spaces Combined </a:t>
            </a:r>
            <a:endParaRPr lang="en-US" altLang="en-US" sz="1200" dirty="0">
              <a:solidFill>
                <a:srgbClr val="231F20"/>
              </a:solidFill>
              <a:latin typeface="Century Gothic" panose="020B0502020202020204" pitchFamily="34" charset="0"/>
            </a:endParaRPr>
          </a:p>
          <a:p>
            <a:pPr marL="0" marR="0" lvl="0" indent="0" algn="l" defTabSz="914400" rtl="0" eaLnBrk="0" fontAlgn="base" latinLnBrk="0" hangingPunct="0">
              <a:lnSpc>
                <a:spcPct val="100000"/>
              </a:lnSpc>
              <a:spcBef>
                <a:spcPts val="163"/>
              </a:spcBef>
              <a:spcAft>
                <a:spcPct val="0"/>
              </a:spcAft>
              <a:buClrTx/>
              <a:buSzTx/>
              <a:buFontTx/>
              <a:buNone/>
              <a:tabLst/>
            </a:pPr>
            <a:endParaRPr kumimoji="0" lang="en-US" altLang="en-US" sz="1200" b="0"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1" y="1131961"/>
            <a:ext cx="8688043" cy="5164063"/>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545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Demographics</a:t>
            </a:r>
          </a:p>
        </p:txBody>
      </p:sp>
      <p:graphicFrame>
        <p:nvGraphicFramePr>
          <p:cNvPr id="9" name="Table 8"/>
          <p:cNvGraphicFramePr>
            <a:graphicFrameLocks noGrp="1"/>
          </p:cNvGraphicFramePr>
          <p:nvPr>
            <p:extLst>
              <p:ext uri="{D42A27DB-BD31-4B8C-83A1-F6EECF244321}">
                <p14:modId xmlns:p14="http://schemas.microsoft.com/office/powerpoint/2010/main" val="3192044200"/>
              </p:ext>
            </p:extLst>
          </p:nvPr>
        </p:nvGraphicFramePr>
        <p:xfrm>
          <a:off x="1097278" y="1064885"/>
          <a:ext cx="10058401" cy="574292"/>
        </p:xfrm>
        <a:graphic>
          <a:graphicData uri="http://schemas.openxmlformats.org/drawingml/2006/table">
            <a:tbl>
              <a:tblPr/>
              <a:tblGrid>
                <a:gridCol w="5532609">
                  <a:extLst>
                    <a:ext uri="{9D8B030D-6E8A-4147-A177-3AD203B41FA5}">
                      <a16:colId xmlns:a16="http://schemas.microsoft.com/office/drawing/2014/main" val="3315808466"/>
                    </a:ext>
                  </a:extLst>
                </a:gridCol>
                <a:gridCol w="1515114">
                  <a:extLst>
                    <a:ext uri="{9D8B030D-6E8A-4147-A177-3AD203B41FA5}">
                      <a16:colId xmlns:a16="http://schemas.microsoft.com/office/drawing/2014/main" val="2910971634"/>
                    </a:ext>
                  </a:extLst>
                </a:gridCol>
                <a:gridCol w="1505339">
                  <a:extLst>
                    <a:ext uri="{9D8B030D-6E8A-4147-A177-3AD203B41FA5}">
                      <a16:colId xmlns:a16="http://schemas.microsoft.com/office/drawing/2014/main" val="3206326065"/>
                    </a:ext>
                  </a:extLst>
                </a:gridCol>
                <a:gridCol w="1505339">
                  <a:extLst>
                    <a:ext uri="{9D8B030D-6E8A-4147-A177-3AD203B41FA5}">
                      <a16:colId xmlns:a16="http://schemas.microsoft.com/office/drawing/2014/main" val="291388144"/>
                    </a:ext>
                  </a:extLst>
                </a:gridCol>
              </a:tblGrid>
              <a:tr h="246203">
                <a:tc>
                  <a:txBody>
                    <a:bodyPr/>
                    <a:lstStyle/>
                    <a:p>
                      <a:pPr algn="l"/>
                      <a:endParaRPr lang="en-US" sz="1200" b="0" dirty="0">
                        <a:solidFill>
                          <a:srgbClr val="000000"/>
                        </a:solidFill>
                        <a:effectLst/>
                      </a:endParaRPr>
                    </a:p>
                  </a:txBody>
                  <a:tcPr marL="62560" marR="62560" marT="52133" marB="5213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algn="l"/>
                      <a:endParaRPr lang="en-US" sz="1200" b="0" dirty="0">
                        <a:solidFill>
                          <a:srgbClr val="000000"/>
                        </a:solidFill>
                        <a:effectLst/>
                      </a:endParaRPr>
                    </a:p>
                  </a:txBody>
                  <a:tcPr marL="62560" marR="62560" marT="52133" marB="5213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algn="l"/>
                      <a:endParaRPr lang="en-US" sz="1200" b="0" dirty="0">
                        <a:solidFill>
                          <a:srgbClr val="000000"/>
                        </a:solidFill>
                        <a:effectLst/>
                      </a:endParaRPr>
                    </a:p>
                  </a:txBody>
                  <a:tcPr marL="62560" marR="62560" marT="52133" marB="5213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algn="l"/>
                      <a:endParaRPr lang="en-US" sz="1200" b="0" dirty="0">
                        <a:solidFill>
                          <a:srgbClr val="000000"/>
                        </a:solidFill>
                        <a:effectLst/>
                      </a:endParaRPr>
                    </a:p>
                  </a:txBody>
                  <a:tcPr marL="62560" marR="62560" marT="52133" marB="5213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681647010"/>
                  </a:ext>
                </a:extLst>
              </a:tr>
              <a:tr h="246203">
                <a:tc>
                  <a:txBody>
                    <a:bodyPr/>
                    <a:lstStyle/>
                    <a:p>
                      <a:pPr algn="l"/>
                      <a:r>
                        <a:rPr lang="en-US" sz="1200" b="1" dirty="0">
                          <a:solidFill>
                            <a:srgbClr val="000000"/>
                          </a:solidFill>
                          <a:effectLst/>
                        </a:rPr>
                        <a:t>Population </a:t>
                      </a:r>
                    </a:p>
                  </a:txBody>
                  <a:tcPr marL="62560" marR="62560" marT="52133" marB="52133" anchor="ctr">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algn="l"/>
                      <a:r>
                        <a:rPr lang="en-US" sz="1200" b="1">
                          <a:solidFill>
                            <a:srgbClr val="000000"/>
                          </a:solidFill>
                          <a:effectLst/>
                        </a:rPr>
                        <a:t>1-mi.</a:t>
                      </a:r>
                    </a:p>
                  </a:txBody>
                  <a:tcPr marL="62560" marR="62560" marT="52133" marB="52133" anchor="ctr">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algn="l"/>
                      <a:r>
                        <a:rPr lang="en-US" sz="1200" b="1">
                          <a:solidFill>
                            <a:srgbClr val="000000"/>
                          </a:solidFill>
                          <a:effectLst/>
                        </a:rPr>
                        <a:t>3-mi.</a:t>
                      </a:r>
                    </a:p>
                  </a:txBody>
                  <a:tcPr marL="62560" marR="62560" marT="52133" marB="52133" anchor="ctr">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algn="l"/>
                      <a:r>
                        <a:rPr lang="en-US" sz="1200" b="1" dirty="0">
                          <a:solidFill>
                            <a:srgbClr val="000000"/>
                          </a:solidFill>
                          <a:effectLst/>
                        </a:rPr>
                        <a:t>5-mi.</a:t>
                      </a:r>
                    </a:p>
                  </a:txBody>
                  <a:tcPr marL="62560" marR="62560" marT="52133" marB="52133" anchor="ctr">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221269262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24261351"/>
              </p:ext>
            </p:extLst>
          </p:nvPr>
        </p:nvGraphicFramePr>
        <p:xfrm>
          <a:off x="1097279" y="3030713"/>
          <a:ext cx="10058400" cy="1460155"/>
        </p:xfrm>
        <a:graphic>
          <a:graphicData uri="http://schemas.openxmlformats.org/drawingml/2006/table">
            <a:tbl>
              <a:tblPr/>
              <a:tblGrid>
                <a:gridCol w="5532608">
                  <a:extLst>
                    <a:ext uri="{9D8B030D-6E8A-4147-A177-3AD203B41FA5}">
                      <a16:colId xmlns:a16="http://schemas.microsoft.com/office/drawing/2014/main" val="2610951586"/>
                    </a:ext>
                  </a:extLst>
                </a:gridCol>
                <a:gridCol w="1515114">
                  <a:extLst>
                    <a:ext uri="{9D8B030D-6E8A-4147-A177-3AD203B41FA5}">
                      <a16:colId xmlns:a16="http://schemas.microsoft.com/office/drawing/2014/main" val="565256832"/>
                    </a:ext>
                  </a:extLst>
                </a:gridCol>
                <a:gridCol w="1505339">
                  <a:extLst>
                    <a:ext uri="{9D8B030D-6E8A-4147-A177-3AD203B41FA5}">
                      <a16:colId xmlns:a16="http://schemas.microsoft.com/office/drawing/2014/main" val="3183206084"/>
                    </a:ext>
                  </a:extLst>
                </a:gridCol>
                <a:gridCol w="1505339">
                  <a:extLst>
                    <a:ext uri="{9D8B030D-6E8A-4147-A177-3AD203B41FA5}">
                      <a16:colId xmlns:a16="http://schemas.microsoft.com/office/drawing/2014/main" val="3358682630"/>
                    </a:ext>
                  </a:extLst>
                </a:gridCol>
              </a:tblGrid>
              <a:tr h="292031">
                <a:tc>
                  <a:txBody>
                    <a:bodyPr/>
                    <a:lstStyle/>
                    <a:p>
                      <a:pPr algn="l"/>
                      <a:r>
                        <a:rPr lang="en-US" sz="1200" b="1" dirty="0">
                          <a:solidFill>
                            <a:srgbClr val="000000"/>
                          </a:solidFill>
                          <a:effectLst/>
                        </a:rPr>
                        <a:t>Housing</a:t>
                      </a:r>
                    </a:p>
                  </a:txBody>
                  <a:tcPr marL="62560" marR="62560" marT="52133" marB="5213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algn="l"/>
                      <a:r>
                        <a:rPr lang="en-US" sz="1200" b="1">
                          <a:solidFill>
                            <a:srgbClr val="000000"/>
                          </a:solidFill>
                          <a:effectLst/>
                        </a:rPr>
                        <a:t>1-mi.</a:t>
                      </a:r>
                    </a:p>
                  </a:txBody>
                  <a:tcPr marL="62560" marR="62560" marT="52133" marB="5213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algn="l"/>
                      <a:r>
                        <a:rPr lang="en-US" sz="1200" b="1">
                          <a:solidFill>
                            <a:srgbClr val="000000"/>
                          </a:solidFill>
                          <a:effectLst/>
                        </a:rPr>
                        <a:t>3-mi.</a:t>
                      </a:r>
                    </a:p>
                  </a:txBody>
                  <a:tcPr marL="62560" marR="62560" marT="52133" marB="5213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algn="l"/>
                      <a:r>
                        <a:rPr lang="en-US" sz="1200" b="1" dirty="0">
                          <a:solidFill>
                            <a:srgbClr val="000000"/>
                          </a:solidFill>
                          <a:effectLst/>
                        </a:rPr>
                        <a:t>5-mi.</a:t>
                      </a:r>
                    </a:p>
                  </a:txBody>
                  <a:tcPr marL="62560" marR="62560" marT="52133" marB="5213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3213046111"/>
                  </a:ext>
                </a:extLst>
              </a:tr>
              <a:tr h="292031">
                <a:tc>
                  <a:txBody>
                    <a:bodyPr/>
                    <a:lstStyle/>
                    <a:p>
                      <a:pPr fontAlgn="t"/>
                      <a:r>
                        <a:rPr lang="en-US" sz="1200" dirty="0">
                          <a:effectLst/>
                        </a:rPr>
                        <a:t>2015 Housing Units</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59,888</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325,657</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733,072</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2438121200"/>
                  </a:ext>
                </a:extLst>
              </a:tr>
              <a:tr h="292031">
                <a:tc>
                  <a:txBody>
                    <a:bodyPr/>
                    <a:lstStyle/>
                    <a:p>
                      <a:pPr fontAlgn="t"/>
                      <a:r>
                        <a:rPr lang="en-US" sz="1200" dirty="0">
                          <a:effectLst/>
                        </a:rPr>
                        <a:t>2015 Occupied Housing Units</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57,925</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314,237</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701,111</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298051106"/>
                  </a:ext>
                </a:extLst>
              </a:tr>
              <a:tr h="292031">
                <a:tc>
                  <a:txBody>
                    <a:bodyPr/>
                    <a:lstStyle/>
                    <a:p>
                      <a:pPr fontAlgn="t"/>
                      <a:r>
                        <a:rPr lang="en-US" sz="1200" dirty="0">
                          <a:effectLst/>
                        </a:rPr>
                        <a:t>2015 Owner Occupied Housing Units</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16,505</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110,309</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249,506</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1438023971"/>
                  </a:ext>
                </a:extLst>
              </a:tr>
              <a:tr h="292031">
                <a:tc>
                  <a:txBody>
                    <a:bodyPr/>
                    <a:lstStyle/>
                    <a:p>
                      <a:pPr fontAlgn="t"/>
                      <a:r>
                        <a:rPr lang="en-US" sz="1200" dirty="0">
                          <a:effectLst/>
                        </a:rPr>
                        <a:t>2015 Renter Occupied Housing Units</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41,420</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203,928</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451,605</a:t>
                      </a:r>
                    </a:p>
                  </a:txBody>
                  <a:tcPr marL="62560" marR="62560" marT="52133" marB="5213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378238308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41820084"/>
              </p:ext>
            </p:extLst>
          </p:nvPr>
        </p:nvGraphicFramePr>
        <p:xfrm>
          <a:off x="1097277" y="1639177"/>
          <a:ext cx="10058400" cy="589216"/>
        </p:xfrm>
        <a:graphic>
          <a:graphicData uri="http://schemas.openxmlformats.org/drawingml/2006/table">
            <a:tbl>
              <a:tblPr/>
              <a:tblGrid>
                <a:gridCol w="5535407">
                  <a:extLst>
                    <a:ext uri="{9D8B030D-6E8A-4147-A177-3AD203B41FA5}">
                      <a16:colId xmlns:a16="http://schemas.microsoft.com/office/drawing/2014/main" val="3153065249"/>
                    </a:ext>
                  </a:extLst>
                </a:gridCol>
                <a:gridCol w="1512047">
                  <a:extLst>
                    <a:ext uri="{9D8B030D-6E8A-4147-A177-3AD203B41FA5}">
                      <a16:colId xmlns:a16="http://schemas.microsoft.com/office/drawing/2014/main" val="2963818414"/>
                    </a:ext>
                  </a:extLst>
                </a:gridCol>
                <a:gridCol w="1505473">
                  <a:extLst>
                    <a:ext uri="{9D8B030D-6E8A-4147-A177-3AD203B41FA5}">
                      <a16:colId xmlns:a16="http://schemas.microsoft.com/office/drawing/2014/main" val="3899832888"/>
                    </a:ext>
                  </a:extLst>
                </a:gridCol>
                <a:gridCol w="1505473">
                  <a:extLst>
                    <a:ext uri="{9D8B030D-6E8A-4147-A177-3AD203B41FA5}">
                      <a16:colId xmlns:a16="http://schemas.microsoft.com/office/drawing/2014/main" val="753391172"/>
                    </a:ext>
                  </a:extLst>
                </a:gridCol>
              </a:tblGrid>
              <a:tr h="294608">
                <a:tc>
                  <a:txBody>
                    <a:bodyPr/>
                    <a:lstStyle/>
                    <a:p>
                      <a:pPr fontAlgn="t"/>
                      <a:r>
                        <a:rPr lang="en-US" sz="1200">
                          <a:effectLst/>
                        </a:rPr>
                        <a:t>2015 Male Population</a:t>
                      </a:r>
                    </a:p>
                  </a:txBody>
                  <a:tcPr marL="63112" marR="63112" marT="52593" marB="52593">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75,762</a:t>
                      </a:r>
                    </a:p>
                  </a:txBody>
                  <a:tcPr marL="63112" marR="63112" marT="52593" marB="52593">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455,795</a:t>
                      </a:r>
                    </a:p>
                  </a:txBody>
                  <a:tcPr marL="63112" marR="63112" marT="52593" marB="52593">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1,045,048</a:t>
                      </a:r>
                    </a:p>
                  </a:txBody>
                  <a:tcPr marL="63112" marR="63112" marT="52593" marB="52593">
                    <a:lnL>
                      <a:noFill/>
                    </a:lnL>
                    <a:lnR>
                      <a:noFill/>
                    </a:lnR>
                    <a:lnT>
                      <a:noFill/>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3324042298"/>
                  </a:ext>
                </a:extLst>
              </a:tr>
              <a:tr h="294608">
                <a:tc>
                  <a:txBody>
                    <a:bodyPr/>
                    <a:lstStyle/>
                    <a:p>
                      <a:pPr fontAlgn="t"/>
                      <a:r>
                        <a:rPr lang="en-US" sz="1200">
                          <a:effectLst/>
                        </a:rPr>
                        <a:t>2015 Female Population</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79,666</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467,133</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1,076,316</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144039588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83496442"/>
              </p:ext>
            </p:extLst>
          </p:nvPr>
        </p:nvGraphicFramePr>
        <p:xfrm>
          <a:off x="1097277" y="2231474"/>
          <a:ext cx="10058400" cy="589216"/>
        </p:xfrm>
        <a:graphic>
          <a:graphicData uri="http://schemas.openxmlformats.org/drawingml/2006/table">
            <a:tbl>
              <a:tblPr/>
              <a:tblGrid>
                <a:gridCol w="5535407">
                  <a:extLst>
                    <a:ext uri="{9D8B030D-6E8A-4147-A177-3AD203B41FA5}">
                      <a16:colId xmlns:a16="http://schemas.microsoft.com/office/drawing/2014/main" val="2090909190"/>
                    </a:ext>
                  </a:extLst>
                </a:gridCol>
                <a:gridCol w="1512047">
                  <a:extLst>
                    <a:ext uri="{9D8B030D-6E8A-4147-A177-3AD203B41FA5}">
                      <a16:colId xmlns:a16="http://schemas.microsoft.com/office/drawing/2014/main" val="1983331436"/>
                    </a:ext>
                  </a:extLst>
                </a:gridCol>
                <a:gridCol w="1505473">
                  <a:extLst>
                    <a:ext uri="{9D8B030D-6E8A-4147-A177-3AD203B41FA5}">
                      <a16:colId xmlns:a16="http://schemas.microsoft.com/office/drawing/2014/main" val="3301690135"/>
                    </a:ext>
                  </a:extLst>
                </a:gridCol>
                <a:gridCol w="1505473">
                  <a:extLst>
                    <a:ext uri="{9D8B030D-6E8A-4147-A177-3AD203B41FA5}">
                      <a16:colId xmlns:a16="http://schemas.microsoft.com/office/drawing/2014/main" val="1770393748"/>
                    </a:ext>
                  </a:extLst>
                </a:gridCol>
              </a:tblGrid>
              <a:tr h="294608">
                <a:tc>
                  <a:txBody>
                    <a:bodyPr/>
                    <a:lstStyle/>
                    <a:p>
                      <a:pPr fontAlgn="t"/>
                      <a:r>
                        <a:rPr lang="en-US" sz="1200">
                          <a:effectLst/>
                        </a:rPr>
                        <a:t>2015 Total Population</a:t>
                      </a:r>
                    </a:p>
                  </a:txBody>
                  <a:tcPr marL="63112" marR="63112" marT="52593" marB="52593">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155,428</a:t>
                      </a:r>
                    </a:p>
                  </a:txBody>
                  <a:tcPr marL="63112" marR="63112" marT="52593" marB="52593">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922,928</a:t>
                      </a:r>
                    </a:p>
                  </a:txBody>
                  <a:tcPr marL="63112" marR="63112" marT="52593" marB="52593">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2,121,364</a:t>
                      </a:r>
                    </a:p>
                  </a:txBody>
                  <a:tcPr marL="63112" marR="63112" marT="52593" marB="52593">
                    <a:lnL>
                      <a:noFill/>
                    </a:lnL>
                    <a:lnR>
                      <a:noFill/>
                    </a:lnR>
                    <a:lnT>
                      <a:noFill/>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3692111526"/>
                  </a:ext>
                </a:extLst>
              </a:tr>
              <a:tr h="294608">
                <a:tc>
                  <a:txBody>
                    <a:bodyPr/>
                    <a:lstStyle/>
                    <a:p>
                      <a:pPr fontAlgn="t"/>
                      <a:r>
                        <a:rPr lang="en-US" sz="1200">
                          <a:effectLst/>
                        </a:rPr>
                        <a:t>2015 Households</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57,325</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316,870</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724,541</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222762017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33454503"/>
              </p:ext>
            </p:extLst>
          </p:nvPr>
        </p:nvGraphicFramePr>
        <p:xfrm>
          <a:off x="1097277" y="4700891"/>
          <a:ext cx="10058400" cy="883824"/>
        </p:xfrm>
        <a:graphic>
          <a:graphicData uri="http://schemas.openxmlformats.org/drawingml/2006/table">
            <a:tbl>
              <a:tblPr/>
              <a:tblGrid>
                <a:gridCol w="5535407">
                  <a:extLst>
                    <a:ext uri="{9D8B030D-6E8A-4147-A177-3AD203B41FA5}">
                      <a16:colId xmlns:a16="http://schemas.microsoft.com/office/drawing/2014/main" val="425572629"/>
                    </a:ext>
                  </a:extLst>
                </a:gridCol>
                <a:gridCol w="1512047">
                  <a:extLst>
                    <a:ext uri="{9D8B030D-6E8A-4147-A177-3AD203B41FA5}">
                      <a16:colId xmlns:a16="http://schemas.microsoft.com/office/drawing/2014/main" val="3271496840"/>
                    </a:ext>
                  </a:extLst>
                </a:gridCol>
                <a:gridCol w="1505473">
                  <a:extLst>
                    <a:ext uri="{9D8B030D-6E8A-4147-A177-3AD203B41FA5}">
                      <a16:colId xmlns:a16="http://schemas.microsoft.com/office/drawing/2014/main" val="1161162925"/>
                    </a:ext>
                  </a:extLst>
                </a:gridCol>
                <a:gridCol w="1505473">
                  <a:extLst>
                    <a:ext uri="{9D8B030D-6E8A-4147-A177-3AD203B41FA5}">
                      <a16:colId xmlns:a16="http://schemas.microsoft.com/office/drawing/2014/main" val="24701765"/>
                    </a:ext>
                  </a:extLst>
                </a:gridCol>
              </a:tblGrid>
              <a:tr h="294608">
                <a:tc>
                  <a:txBody>
                    <a:bodyPr/>
                    <a:lstStyle/>
                    <a:p>
                      <a:pPr algn="l"/>
                      <a:r>
                        <a:rPr lang="en-US" sz="1200" b="1">
                          <a:solidFill>
                            <a:srgbClr val="000000"/>
                          </a:solidFill>
                          <a:effectLst/>
                        </a:rPr>
                        <a:t>Income</a:t>
                      </a:r>
                    </a:p>
                  </a:txBody>
                  <a:tcPr marL="63112" marR="63112" marT="52593" marB="5259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algn="l"/>
                      <a:r>
                        <a:rPr lang="en-US" sz="1200" b="1">
                          <a:solidFill>
                            <a:srgbClr val="000000"/>
                          </a:solidFill>
                          <a:effectLst/>
                        </a:rPr>
                        <a:t>1-mi.</a:t>
                      </a:r>
                    </a:p>
                  </a:txBody>
                  <a:tcPr marL="63112" marR="63112" marT="52593" marB="5259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algn="l"/>
                      <a:r>
                        <a:rPr lang="en-US" sz="1200" b="1">
                          <a:solidFill>
                            <a:srgbClr val="000000"/>
                          </a:solidFill>
                          <a:effectLst/>
                        </a:rPr>
                        <a:t>3-mi.</a:t>
                      </a:r>
                    </a:p>
                  </a:txBody>
                  <a:tcPr marL="63112" marR="63112" marT="52593" marB="5259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tc>
                  <a:txBody>
                    <a:bodyPr/>
                    <a:lstStyle/>
                    <a:p>
                      <a:pPr algn="l"/>
                      <a:r>
                        <a:rPr lang="en-US" sz="1200" b="1" dirty="0">
                          <a:solidFill>
                            <a:srgbClr val="000000"/>
                          </a:solidFill>
                          <a:effectLst/>
                        </a:rPr>
                        <a:t>5-mi.</a:t>
                      </a:r>
                    </a:p>
                  </a:txBody>
                  <a:tcPr marL="63112" marR="63112" marT="52593" marB="52593" anchor="ctr">
                    <a:lnL>
                      <a:noFill/>
                    </a:lnL>
                    <a:lnR>
                      <a:noFill/>
                    </a:lnR>
                    <a:lnT>
                      <a:noFill/>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1057516417"/>
                  </a:ext>
                </a:extLst>
              </a:tr>
              <a:tr h="294608">
                <a:tc>
                  <a:txBody>
                    <a:bodyPr/>
                    <a:lstStyle/>
                    <a:p>
                      <a:pPr fontAlgn="t"/>
                      <a:r>
                        <a:rPr lang="en-US" sz="1200">
                          <a:effectLst/>
                        </a:rPr>
                        <a:t>2015 Household Income: Median</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$53,965</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$54,272</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$53,256</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4233575146"/>
                  </a:ext>
                </a:extLst>
              </a:tr>
              <a:tr h="294608">
                <a:tc>
                  <a:txBody>
                    <a:bodyPr/>
                    <a:lstStyle/>
                    <a:p>
                      <a:pPr fontAlgn="t"/>
                      <a:r>
                        <a:rPr lang="en-US" sz="1200">
                          <a:effectLst/>
                        </a:rPr>
                        <a:t>2015 Household Income: Average</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$72,192</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a:effectLst/>
                        </a:rPr>
                        <a:t>$73,327</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tc>
                  <a:txBody>
                    <a:bodyPr/>
                    <a:lstStyle/>
                    <a:p>
                      <a:pPr fontAlgn="t"/>
                      <a:r>
                        <a:rPr lang="en-US" sz="1200" dirty="0">
                          <a:effectLst/>
                        </a:rPr>
                        <a:t>$72,397</a:t>
                      </a:r>
                    </a:p>
                  </a:txBody>
                  <a:tcPr marL="63112" marR="63112" marT="52593" marB="52593">
                    <a:lnL>
                      <a:noFill/>
                    </a:lnL>
                    <a:lnR>
                      <a:noFill/>
                    </a:lnR>
                    <a:lnT w="19050" cap="flat" cmpd="sng" algn="ctr">
                      <a:solidFill>
                        <a:srgbClr val="DDDDDD"/>
                      </a:solidFill>
                      <a:prstDash val="dot"/>
                      <a:round/>
                      <a:headEnd type="none" w="med" len="med"/>
                      <a:tailEnd type="none" w="med" len="med"/>
                    </a:lnT>
                    <a:lnB w="19050" cap="flat" cmpd="sng" algn="ctr">
                      <a:solidFill>
                        <a:srgbClr val="DDDDDD"/>
                      </a:solidFill>
                      <a:prstDash val="dot"/>
                      <a:round/>
                      <a:headEnd type="none" w="med" len="med"/>
                      <a:tailEnd type="none" w="med" len="med"/>
                    </a:lnB>
                    <a:solidFill>
                      <a:srgbClr val="FFFFFF"/>
                    </a:solidFill>
                  </a:tcPr>
                </a:tc>
                <a:extLst>
                  <a:ext uri="{0D108BD9-81ED-4DB2-BD59-A6C34878D82A}">
                    <a16:rowId xmlns:a16="http://schemas.microsoft.com/office/drawing/2014/main" val="2666997806"/>
                  </a:ext>
                </a:extLst>
              </a:tr>
            </a:tbl>
          </a:graphicData>
        </a:graphic>
      </p:graphicFrame>
    </p:spTree>
    <p:extLst>
      <p:ext uri="{BB962C8B-B14F-4D97-AF65-F5344CB8AC3E}">
        <p14:creationId xmlns:p14="http://schemas.microsoft.com/office/powerpoint/2010/main" val="304860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Demographics Cont’d </a:t>
            </a:r>
          </a:p>
        </p:txBody>
      </p:sp>
      <p:pic>
        <p:nvPicPr>
          <p:cNvPr id="4098" name="Picture 2" descr="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03" y="1339145"/>
            <a:ext cx="1847850" cy="1885950"/>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9" name="Picture 3" desc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820" y="1625329"/>
            <a:ext cx="8794751" cy="1539875"/>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0" name="Picture 4" descr="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228" y="3913457"/>
            <a:ext cx="9765647" cy="1940336"/>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9121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118" y="1063691"/>
            <a:ext cx="8073682" cy="5122505"/>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Education</a:t>
            </a:r>
          </a:p>
        </p:txBody>
      </p:sp>
    </p:spTree>
    <p:extLst>
      <p:ext uri="{BB962C8B-B14F-4D97-AF65-F5344CB8AC3E}">
        <p14:creationId xmlns:p14="http://schemas.microsoft.com/office/powerpoint/2010/main" val="482859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77087"/>
          </a:xfrm>
        </p:spPr>
        <p:txBody>
          <a:bodyPr/>
          <a:lstStyle/>
          <a:p>
            <a:r>
              <a:rPr lang="en-US" dirty="0">
                <a:solidFill>
                  <a:schemeClr val="accent2">
                    <a:lumMod val="50000"/>
                  </a:schemeClr>
                </a:solidFill>
                <a:effectLst>
                  <a:outerShdw blurRad="38100" dist="38100" dir="2700000" algn="tl">
                    <a:srgbClr val="000000">
                      <a:alpha val="43137"/>
                    </a:srgbClr>
                  </a:outerShdw>
                </a:effectLst>
              </a:rPr>
              <a:t>Contact For More Information</a:t>
            </a:r>
          </a:p>
        </p:txBody>
      </p:sp>
      <p:sp>
        <p:nvSpPr>
          <p:cNvPr id="6" name="TextBox 5"/>
          <p:cNvSpPr txBox="1"/>
          <p:nvPr/>
        </p:nvSpPr>
        <p:spPr>
          <a:xfrm>
            <a:off x="214684" y="1252150"/>
            <a:ext cx="4909766" cy="2631490"/>
          </a:xfrm>
          <a:prstGeom prst="rect">
            <a:avLst/>
          </a:prstGeom>
          <a:noFill/>
        </p:spPr>
        <p:txBody>
          <a:bodyPr wrap="square" rtlCol="0">
            <a:spAutoFit/>
          </a:bodyPr>
          <a:lstStyle/>
          <a:p>
            <a:pPr algn="ctr"/>
            <a:r>
              <a:rPr lang="en-US" b="1" u="sng" dirty="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rPr>
              <a:t>PLEASE CONTACT EXCLUSIVE ADVISOR:</a:t>
            </a:r>
          </a:p>
          <a:p>
            <a:pPr algn="ctr"/>
            <a:endParaRPr lang="en-US" sz="1100" b="1" dirty="0">
              <a:latin typeface="Century Gothic" panose="020B0502020202020204" pitchFamily="34" charset="0"/>
            </a:endParaRPr>
          </a:p>
          <a:p>
            <a:pPr algn="ctr"/>
            <a:endParaRPr lang="en-US" sz="1100" b="1" dirty="0">
              <a:latin typeface="Century Gothic" panose="020B0502020202020204" pitchFamily="34" charset="0"/>
            </a:endParaRPr>
          </a:p>
          <a:p>
            <a:pPr algn="ctr"/>
            <a:r>
              <a:rPr lang="en-US" b="1" dirty="0">
                <a:solidFill>
                  <a:schemeClr val="accent2">
                    <a:lumMod val="50000"/>
                  </a:schemeClr>
                </a:solidFill>
                <a:latin typeface="Century Gothic" panose="020B0502020202020204" pitchFamily="34" charset="0"/>
              </a:rPr>
              <a:t>Michelle Abramov</a:t>
            </a:r>
          </a:p>
          <a:p>
            <a:pPr algn="ctr"/>
            <a:r>
              <a:rPr lang="en-US" sz="1300" b="1" i="1" dirty="0">
                <a:latin typeface="Century Gothic" panose="020B0502020202020204" pitchFamily="34" charset="0"/>
              </a:rPr>
              <a:t>Managing Principal</a:t>
            </a:r>
          </a:p>
          <a:p>
            <a:pPr algn="ctr"/>
            <a:r>
              <a:rPr lang="en-US" sz="1100" b="1" dirty="0">
                <a:latin typeface="Century Gothic" panose="020B0502020202020204" pitchFamily="34" charset="0"/>
              </a:rPr>
              <a:t>michelle@assetcrg.com | Office: (646)-767-6975 |Cell: (718) 607-1920</a:t>
            </a:r>
          </a:p>
          <a:p>
            <a:endParaRPr lang="en-US" sz="1100" b="1" dirty="0"/>
          </a:p>
          <a:p>
            <a:endParaRPr lang="en-US" sz="1100" b="1" dirty="0">
              <a:solidFill>
                <a:srgbClr val="002060"/>
              </a:solidFill>
              <a:latin typeface="Century Gothic" panose="020B0502020202020204" pitchFamily="34" charset="0"/>
            </a:endParaRPr>
          </a:p>
          <a:p>
            <a:pPr algn="ctr"/>
            <a:r>
              <a:rPr lang="en-US" sz="1400" b="1" dirty="0">
                <a:solidFill>
                  <a:srgbClr val="002060"/>
                </a:solidFill>
                <a:latin typeface="Century Gothic" panose="020B0502020202020204" pitchFamily="34" charset="0"/>
              </a:rPr>
              <a:t>Broker Cooperation is Welcome!</a:t>
            </a:r>
          </a:p>
          <a:p>
            <a:endParaRPr lang="en-US" sz="1100" b="1"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08" y="3991887"/>
            <a:ext cx="3900160" cy="1389738"/>
          </a:xfrm>
          <a:prstGeom prst="rect">
            <a:avLst/>
          </a:prstGeom>
        </p:spPr>
      </p:pic>
      <p:pic>
        <p:nvPicPr>
          <p:cNvPr id="11" name="Picture 2" descr="Re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1493564"/>
            <a:ext cx="6524625" cy="4388716"/>
          </a:xfrm>
          <a:prstGeom prst="rect">
            <a:avLst/>
          </a:prstGeom>
          <a:noFill/>
          <a:ln w="12700" algn="ctr">
            <a:solidFill>
              <a:srgbClr val="00B0F0"/>
            </a:solidFill>
            <a:miter lim="800000"/>
            <a:headEnd/>
            <a:tailEnd/>
          </a:ln>
          <a:effectLst/>
          <a:extLst>
            <a:ext uri="{909E8E84-426E-40DD-AFC4-6F175D3DCCD1}">
              <a14:hiddenFill xmlns:a14="http://schemas.microsoft.com/office/drawing/2010/main">
                <a:solidFill>
                  <a:srgbClr val="5A6378"/>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3668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9" y="4489928"/>
            <a:ext cx="5179058" cy="1663919"/>
          </a:xfrm>
        </p:spPr>
        <p:txBody>
          <a:bodyPr>
            <a:normAutofit lnSpcReduction="10000"/>
          </a:bodyPr>
          <a:lstStyle/>
          <a:p>
            <a:r>
              <a:rPr lang="en-US" b="1" dirty="0">
                <a:solidFill>
                  <a:schemeClr val="accent2">
                    <a:lumMod val="75000"/>
                  </a:schemeClr>
                </a:solidFill>
                <a:latin typeface="Century Gothic" panose="020B0502020202020204" pitchFamily="34" charset="0"/>
              </a:rPr>
              <a:t>98-85 queens Blvd.</a:t>
            </a:r>
          </a:p>
          <a:p>
            <a:r>
              <a:rPr lang="en-US" b="1" dirty="0" err="1">
                <a:solidFill>
                  <a:schemeClr val="accent2">
                    <a:lumMod val="75000"/>
                  </a:schemeClr>
                </a:solidFill>
                <a:latin typeface="Century Gothic" panose="020B0502020202020204" pitchFamily="34" charset="0"/>
              </a:rPr>
              <a:t>Rego</a:t>
            </a:r>
            <a:r>
              <a:rPr lang="en-US" b="1" dirty="0">
                <a:solidFill>
                  <a:schemeClr val="accent2">
                    <a:lumMod val="75000"/>
                  </a:schemeClr>
                </a:solidFill>
                <a:latin typeface="Century Gothic" panose="020B0502020202020204" pitchFamily="34" charset="0"/>
              </a:rPr>
              <a:t> park, NY 11375</a:t>
            </a:r>
          </a:p>
          <a:p>
            <a:r>
              <a:rPr lang="en-US" sz="1800" b="1" dirty="0">
                <a:solidFill>
                  <a:schemeClr val="accent2">
                    <a:lumMod val="75000"/>
                  </a:schemeClr>
                </a:solidFill>
                <a:latin typeface="Century Gothic" panose="020B0502020202020204" pitchFamily="34" charset="0"/>
              </a:rPr>
              <a:t>Ground up development </a:t>
            </a:r>
            <a:endParaRPr lang="en-US" sz="1900" b="1" dirty="0">
              <a:solidFill>
                <a:schemeClr val="accent2">
                  <a:lumMod val="75000"/>
                </a:schemeClr>
              </a:solidFill>
              <a:latin typeface="Century Gothic" panose="020B0502020202020204" pitchFamily="34" charset="0"/>
            </a:endParaRPr>
          </a:p>
          <a:p>
            <a:r>
              <a:rPr lang="en-US" sz="1550" dirty="0">
                <a:latin typeface="Century Gothic" panose="020B0502020202020204" pitchFamily="34" charset="0"/>
              </a:rPr>
              <a:t>Retail &amp; office leasing Opportunity</a:t>
            </a:r>
          </a:p>
        </p:txBody>
      </p:sp>
      <p:sp>
        <p:nvSpPr>
          <p:cNvPr id="5" name="TextBox 4"/>
          <p:cNvSpPr txBox="1"/>
          <p:nvPr/>
        </p:nvSpPr>
        <p:spPr>
          <a:xfrm>
            <a:off x="55659" y="6440600"/>
            <a:ext cx="12136341" cy="384721"/>
          </a:xfrm>
          <a:prstGeom prst="rect">
            <a:avLst/>
          </a:prstGeom>
          <a:noFill/>
        </p:spPr>
        <p:txBody>
          <a:bodyPr wrap="square" rtlCol="0">
            <a:spAutoFit/>
          </a:bodyPr>
          <a:lstStyle/>
          <a:p>
            <a:pPr algn="ctr"/>
            <a:r>
              <a:rPr lang="en-US" sz="1900" b="1" dirty="0">
                <a:solidFill>
                  <a:schemeClr val="accent1">
                    <a:lumMod val="20000"/>
                    <a:lumOff val="80000"/>
                  </a:schemeClr>
                </a:solidFill>
                <a:latin typeface="Century Gothic" panose="020B0502020202020204" pitchFamily="34" charset="0"/>
              </a:rPr>
              <a:t>Please Contact Exclusive Advisor: </a:t>
            </a:r>
            <a:r>
              <a:rPr lang="en-US" sz="1900" b="1" dirty="0">
                <a:solidFill>
                  <a:schemeClr val="bg1"/>
                </a:solidFill>
                <a:latin typeface="Century Gothic" panose="020B0502020202020204" pitchFamily="34" charset="0"/>
              </a:rPr>
              <a:t>Michelle Abramov at michelle@assetcrg.com or 718-607-1920</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9748" y="5289119"/>
            <a:ext cx="2762252" cy="984268"/>
          </a:xfrm>
          <a:prstGeom prst="rect">
            <a:avLst/>
          </a:prstGeom>
        </p:spPr>
      </p:pic>
      <p:sp>
        <p:nvSpPr>
          <p:cNvPr id="7" name="TextBox 6"/>
          <p:cNvSpPr txBox="1"/>
          <p:nvPr/>
        </p:nvSpPr>
        <p:spPr>
          <a:xfrm>
            <a:off x="4835231" y="4419914"/>
            <a:ext cx="7134972" cy="769441"/>
          </a:xfrm>
          <a:prstGeom prst="rect">
            <a:avLst/>
          </a:prstGeom>
          <a:noFill/>
        </p:spPr>
        <p:txBody>
          <a:bodyPr wrap="square" rtlCol="0">
            <a:spAutoFit/>
          </a:bodyPr>
          <a:lstStyle/>
          <a:p>
            <a:pPr algn="ctr"/>
            <a:r>
              <a:rPr lang="en-US" sz="22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Total Lease Availability is 97,000 SF </a:t>
            </a:r>
          </a:p>
          <a:p>
            <a:pPr algn="ctr"/>
            <a:r>
              <a:rPr lang="en-US" sz="22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Built-to-Suit Opportunity</a:t>
            </a:r>
            <a:endParaRPr lang="en-US"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2050" name="Picture 2" descr="Re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3175"/>
            <a:ext cx="6327775" cy="4256307"/>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6448425" y="104775"/>
            <a:ext cx="5619750" cy="5124480"/>
          </a:xfrm>
          <a:prstGeom prst="rect">
            <a:avLst/>
          </a:prstGeom>
          <a:noFill/>
        </p:spPr>
        <p:txBody>
          <a:bodyPr wrap="square" rtlCol="0">
            <a:spAutoFit/>
          </a:bodyPr>
          <a:lstStyle/>
          <a:p>
            <a:pPr marL="285750" indent="-285750">
              <a:spcAft>
                <a:spcPts val="600"/>
              </a:spcAft>
              <a:buFont typeface="Wingdings" panose="05000000000000000000" pitchFamily="2" charset="2"/>
              <a:buChar char="q"/>
            </a:pPr>
            <a:r>
              <a:rPr lang="en-US" dirty="0">
                <a:effectLst>
                  <a:outerShdw blurRad="38100" dist="38100" dir="2700000" algn="tl">
                    <a:srgbClr val="000000">
                      <a:alpha val="43137"/>
                    </a:srgbClr>
                  </a:outerShdw>
                </a:effectLst>
                <a:latin typeface="Century Gothic" panose="020B0502020202020204" pitchFamily="34" charset="0"/>
              </a:rPr>
              <a:t>Ground Floor Retail 16,180 SF Available</a:t>
            </a:r>
          </a:p>
          <a:p>
            <a:pPr marL="285750" indent="-285750">
              <a:spcAft>
                <a:spcPts val="600"/>
              </a:spcAft>
              <a:buFont typeface="Wingdings" panose="05000000000000000000" pitchFamily="2" charset="2"/>
              <a:buChar char="q"/>
            </a:pPr>
            <a:r>
              <a:rPr lang="en-US" dirty="0">
                <a:effectLst>
                  <a:outerShdw blurRad="38100" dist="38100" dir="2700000" algn="tl">
                    <a:srgbClr val="000000">
                      <a:alpha val="43137"/>
                    </a:srgbClr>
                  </a:outerShdw>
                </a:effectLst>
                <a:latin typeface="Century Gothic" panose="020B0502020202020204" pitchFamily="34" charset="0"/>
              </a:rPr>
              <a:t>Lower Level Retail 18,885 SF Available</a:t>
            </a:r>
          </a:p>
          <a:p>
            <a:pPr marL="285750" indent="-285750">
              <a:spcAft>
                <a:spcPts val="600"/>
              </a:spcAft>
              <a:buFont typeface="Wingdings" panose="05000000000000000000" pitchFamily="2" charset="2"/>
              <a:buChar char="q"/>
            </a:pPr>
            <a:r>
              <a:rPr lang="en-US" dirty="0">
                <a:effectLst>
                  <a:outerShdw blurRad="38100" dist="38100" dir="2700000" algn="tl">
                    <a:srgbClr val="000000">
                      <a:alpha val="43137"/>
                    </a:srgbClr>
                  </a:outerShdw>
                </a:effectLst>
                <a:latin typeface="Century Gothic" panose="020B0502020202020204" pitchFamily="34" charset="0"/>
              </a:rPr>
              <a:t>Second to Fourth Floors Retail/Office of 17,750 SF Available Per Floor</a:t>
            </a:r>
          </a:p>
          <a:p>
            <a:pPr marL="285750" indent="-285750">
              <a:spcAft>
                <a:spcPts val="600"/>
              </a:spcAft>
              <a:buFont typeface="Wingdings" panose="05000000000000000000" pitchFamily="2" charset="2"/>
              <a:buChar char="q"/>
            </a:pPr>
            <a:r>
              <a:rPr lang="en-US" dirty="0">
                <a:effectLst>
                  <a:outerShdw blurRad="38100" dist="38100" dir="2700000" algn="tl">
                    <a:srgbClr val="000000">
                      <a:alpha val="43137"/>
                    </a:srgbClr>
                  </a:outerShdw>
                </a:effectLst>
                <a:latin typeface="Century Gothic" panose="020B0502020202020204" pitchFamily="34" charset="0"/>
              </a:rPr>
              <a:t>Fifth Floor Retail/Office of 8,602 SF Available Per Floor</a:t>
            </a:r>
          </a:p>
          <a:p>
            <a:pPr marL="285750" indent="-285750">
              <a:spcAft>
                <a:spcPts val="600"/>
              </a:spcAft>
              <a:buFont typeface="Wingdings" panose="05000000000000000000" pitchFamily="2" charset="2"/>
              <a:buChar char="q"/>
            </a:pPr>
            <a:r>
              <a:rPr lang="en-US" dirty="0">
                <a:effectLst>
                  <a:outerShdw blurRad="38100" dist="38100" dir="2700000" algn="tl">
                    <a:srgbClr val="000000">
                      <a:alpha val="43137"/>
                    </a:srgbClr>
                  </a:outerShdw>
                </a:effectLst>
                <a:latin typeface="Century Gothic" panose="020B0502020202020204" pitchFamily="34" charset="0"/>
              </a:rPr>
              <a:t>Sub-Cellar will be dedicated parking of 240 Parking Spaces </a:t>
            </a:r>
          </a:p>
          <a:p>
            <a:pPr>
              <a:spcAft>
                <a:spcPts val="600"/>
              </a:spcAft>
            </a:pPr>
            <a:r>
              <a:rPr lang="en-US" b="1" i="1" u="sng" dirty="0">
                <a:effectLst>
                  <a:outerShdw blurRad="38100" dist="38100" dir="2700000" algn="tl">
                    <a:srgbClr val="000000">
                      <a:alpha val="43137"/>
                    </a:srgbClr>
                  </a:outerShdw>
                </a:effectLst>
                <a:latin typeface="Century Gothic" panose="020B0502020202020204" pitchFamily="34" charset="0"/>
              </a:rPr>
              <a:t>Features</a:t>
            </a:r>
          </a:p>
          <a:p>
            <a:pPr marL="285750" indent="-285750">
              <a:spcAft>
                <a:spcPts val="600"/>
              </a:spcAft>
              <a:buFont typeface="Wingdings" panose="05000000000000000000" pitchFamily="2" charset="2"/>
              <a:buChar char="q"/>
            </a:pPr>
            <a:r>
              <a:rPr lang="en-US" sz="1400" i="1" dirty="0">
                <a:effectLst>
                  <a:outerShdw blurRad="38100" dist="38100" dir="2700000" algn="tl">
                    <a:srgbClr val="000000">
                      <a:alpha val="43137"/>
                    </a:srgbClr>
                  </a:outerShdw>
                </a:effectLst>
                <a:latin typeface="Century Gothic" panose="020B0502020202020204" pitchFamily="34" charset="0"/>
              </a:rPr>
              <a:t>Block-Thru Development with over 300 Feet of Frontage and Three Street Side Exposure</a:t>
            </a:r>
          </a:p>
          <a:p>
            <a:pPr marL="285750" indent="-285750">
              <a:spcAft>
                <a:spcPts val="600"/>
              </a:spcAft>
              <a:buFont typeface="Wingdings" panose="05000000000000000000" pitchFamily="2" charset="2"/>
              <a:buChar char="q"/>
            </a:pPr>
            <a:r>
              <a:rPr lang="en-US" sz="1400" i="1" dirty="0">
                <a:effectLst>
                  <a:outerShdw blurRad="38100" dist="38100" dir="2700000" algn="tl">
                    <a:srgbClr val="000000">
                      <a:alpha val="43137"/>
                    </a:srgbClr>
                  </a:outerShdw>
                </a:effectLst>
                <a:latin typeface="Century Gothic" panose="020B0502020202020204" pitchFamily="34" charset="0"/>
              </a:rPr>
              <a:t>High Ceiling Heights</a:t>
            </a:r>
          </a:p>
          <a:p>
            <a:pPr marL="285750" indent="-285750">
              <a:spcAft>
                <a:spcPts val="600"/>
              </a:spcAft>
              <a:buFont typeface="Wingdings" panose="05000000000000000000" pitchFamily="2" charset="2"/>
              <a:buChar char="q"/>
            </a:pPr>
            <a:r>
              <a:rPr lang="en-US" sz="1400" i="1" dirty="0">
                <a:effectLst>
                  <a:outerShdw blurRad="38100" dist="38100" dir="2700000" algn="tl">
                    <a:srgbClr val="000000">
                      <a:alpha val="43137"/>
                    </a:srgbClr>
                  </a:outerShdw>
                </a:effectLst>
                <a:latin typeface="Century Gothic" panose="020B0502020202020204" pitchFamily="34" charset="0"/>
              </a:rPr>
              <a:t>Exceptional Light &amp; Air with a Rooftop Terrace</a:t>
            </a:r>
          </a:p>
          <a:p>
            <a:pPr marL="285750" indent="-285750">
              <a:spcAft>
                <a:spcPts val="600"/>
              </a:spcAft>
              <a:buFont typeface="Wingdings" panose="05000000000000000000" pitchFamily="2" charset="2"/>
              <a:buChar char="q"/>
            </a:pPr>
            <a:endParaRPr lang="en-US" b="1" i="1" dirty="0">
              <a:effectLst>
                <a:outerShdw blurRad="38100" dist="38100" dir="2700000" algn="tl">
                  <a:srgbClr val="000000">
                    <a:alpha val="43137"/>
                  </a:srgbClr>
                </a:outerShdw>
              </a:effectLst>
              <a:latin typeface="Century Gothic" panose="020B0502020202020204" pitchFamily="34" charset="0"/>
            </a:endParaRPr>
          </a:p>
          <a:p>
            <a:pPr>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150065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Confidentiality Disclaimer</a:t>
            </a:r>
          </a:p>
        </p:txBody>
      </p:sp>
      <p:sp>
        <p:nvSpPr>
          <p:cNvPr id="3" name="Content Placeholder 2"/>
          <p:cNvSpPr>
            <a:spLocks noGrp="1"/>
          </p:cNvSpPr>
          <p:nvPr>
            <p:ph idx="1"/>
          </p:nvPr>
        </p:nvSpPr>
        <p:spPr>
          <a:xfrm>
            <a:off x="1097280" y="1063691"/>
            <a:ext cx="10058400" cy="4805404"/>
          </a:xfrm>
        </p:spPr>
        <p:txBody>
          <a:bodyPr>
            <a:normAutofit lnSpcReduction="10000"/>
          </a:bodyPr>
          <a:lstStyle/>
          <a:p>
            <a:pPr algn="just"/>
            <a:r>
              <a:rPr lang="en-US" dirty="0">
                <a:solidFill>
                  <a:schemeClr val="accent2">
                    <a:lumMod val="50000"/>
                  </a:schemeClr>
                </a:solidFill>
              </a:rPr>
              <a:t>The information contained in the following Marketing Brochure is proprietary and strictly confidential. It is intended to be reviewed only by the party receiving it from Asset Commercial Realty Group, LLC (“</a:t>
            </a:r>
            <a:r>
              <a:rPr lang="en-US" dirty="0" err="1">
                <a:solidFill>
                  <a:schemeClr val="accent2">
                    <a:lumMod val="50000"/>
                  </a:schemeClr>
                </a:solidFill>
              </a:rPr>
              <a:t>AssetCRG</a:t>
            </a:r>
            <a:r>
              <a:rPr lang="en-US" dirty="0">
                <a:solidFill>
                  <a:schemeClr val="accent2">
                    <a:lumMod val="50000"/>
                  </a:schemeClr>
                </a:solidFill>
              </a:rPr>
              <a:t>”) and should not be made available to any other person or entity without the written consent of </a:t>
            </a:r>
            <a:r>
              <a:rPr lang="en-US" dirty="0" err="1">
                <a:solidFill>
                  <a:schemeClr val="accent2">
                    <a:lumMod val="50000"/>
                  </a:schemeClr>
                </a:solidFill>
              </a:rPr>
              <a:t>AssetCRG</a:t>
            </a:r>
            <a:r>
              <a:rPr lang="en-US" dirty="0">
                <a:solidFill>
                  <a:schemeClr val="accent2">
                    <a:lumMod val="50000"/>
                  </a:schemeClr>
                </a:solidFill>
              </a:rPr>
              <a:t>. This Marketing Brochure has been prepared to provide summary, unverified information to prospective purchasers, and to establish only a preliminary level of interest in the subject property. The information contained herein is not a substitute for a thorough due diligence investigation. </a:t>
            </a:r>
            <a:r>
              <a:rPr lang="en-US" dirty="0" err="1">
                <a:solidFill>
                  <a:schemeClr val="accent2">
                    <a:lumMod val="50000"/>
                  </a:schemeClr>
                </a:solidFill>
              </a:rPr>
              <a:t>AssetCRG</a:t>
            </a:r>
            <a:r>
              <a:rPr lang="en-US" dirty="0">
                <a:solidFill>
                  <a:schemeClr val="accent2">
                    <a:lumMod val="50000"/>
                  </a:schemeClr>
                </a:solidFill>
              </a:rPr>
              <a:t> has not made any investigation, and makes no warranty or representation, with respect to the income or expenses for the subject property, the future projected financial performance of the property, the size and square footage of the property and improvements, the presence or absence of contaminating substances, PCB's or asbestos, the compliance with State and Federal regulations, the physical condition of the improvements thereon, or the financial condition or business prospects of any tenant, or any tenant’s plans or intentions to continue its occupancy of the subject property. The information contained in this Marketing Brochure has been obtained from sources we believe to be reliable; however, </a:t>
            </a:r>
            <a:r>
              <a:rPr lang="en-US" dirty="0" err="1">
                <a:solidFill>
                  <a:schemeClr val="accent2">
                    <a:lumMod val="50000"/>
                  </a:schemeClr>
                </a:solidFill>
              </a:rPr>
              <a:t>AssetCRG</a:t>
            </a:r>
            <a:r>
              <a:rPr lang="en-US" dirty="0">
                <a:solidFill>
                  <a:schemeClr val="accent2">
                    <a:lumMod val="50000"/>
                  </a:schemeClr>
                </a:solidFill>
              </a:rPr>
              <a:t> has not verified, and will not verify, any of the information contained herein, nor has </a:t>
            </a:r>
            <a:r>
              <a:rPr lang="en-US" dirty="0" err="1">
                <a:solidFill>
                  <a:schemeClr val="accent2">
                    <a:lumMod val="50000"/>
                  </a:schemeClr>
                </a:solidFill>
              </a:rPr>
              <a:t>AssetCRG</a:t>
            </a:r>
            <a:r>
              <a:rPr lang="en-US" dirty="0">
                <a:solidFill>
                  <a:schemeClr val="accent2">
                    <a:lumMod val="50000"/>
                  </a:schemeClr>
                </a:solidFill>
              </a:rPr>
              <a:t> conducted any investigation regarding these matters and makes no warranty or representation whatsoever regarding the accuracy or completeness of the information provided. All potential buyers must take appropriate measures to verify all of the information set forth herein.</a:t>
            </a:r>
          </a:p>
        </p:txBody>
      </p:sp>
    </p:spTree>
    <p:extLst>
      <p:ext uri="{BB962C8B-B14F-4D97-AF65-F5344CB8AC3E}">
        <p14:creationId xmlns:p14="http://schemas.microsoft.com/office/powerpoint/2010/main" val="350824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Investment Highlights</a:t>
            </a:r>
          </a:p>
        </p:txBody>
      </p:sp>
      <p:sp>
        <p:nvSpPr>
          <p:cNvPr id="10" name="TextBox 9"/>
          <p:cNvSpPr txBox="1"/>
          <p:nvPr/>
        </p:nvSpPr>
        <p:spPr>
          <a:xfrm>
            <a:off x="349857" y="1109766"/>
            <a:ext cx="11462698" cy="2585323"/>
          </a:xfrm>
          <a:prstGeom prst="rect">
            <a:avLst/>
          </a:prstGeom>
          <a:noFill/>
        </p:spPr>
        <p:txBody>
          <a:bodyPr wrap="square" rtlCol="0">
            <a:spAutoFit/>
          </a:bodyPr>
          <a:lstStyle/>
          <a:p>
            <a:pPr>
              <a:buClr>
                <a:schemeClr val="accent2">
                  <a:lumMod val="50000"/>
                </a:schemeClr>
              </a:buClr>
            </a:pPr>
            <a:r>
              <a:rPr lang="en-US" b="1" u="sng" dirty="0"/>
              <a:t>Neighborhood Features</a:t>
            </a:r>
            <a:endParaRPr lang="en-US" dirty="0"/>
          </a:p>
          <a:p>
            <a:pPr marL="285750" indent="-285750">
              <a:buFont typeface="Arial" panose="020B0604020202020204" pitchFamily="34" charset="0"/>
              <a:buChar char="•"/>
            </a:pPr>
            <a:r>
              <a:rPr lang="en-US" sz="1400" dirty="0" err="1">
                <a:solidFill>
                  <a:schemeClr val="tx1">
                    <a:lumMod val="95000"/>
                    <a:lumOff val="5000"/>
                  </a:schemeClr>
                </a:solidFill>
              </a:rPr>
              <a:t>Rego</a:t>
            </a:r>
            <a:r>
              <a:rPr lang="en-US" sz="1400" dirty="0">
                <a:solidFill>
                  <a:schemeClr val="tx1">
                    <a:lumMod val="95000"/>
                    <a:lumOff val="5000"/>
                  </a:schemeClr>
                </a:solidFill>
              </a:rPr>
              <a:t> Park </a:t>
            </a:r>
            <a:r>
              <a:rPr lang="en-US" sz="1400" dirty="0"/>
              <a:t>offers a </a:t>
            </a:r>
            <a:r>
              <a:rPr lang="en-US" sz="1400" b="1" dirty="0"/>
              <a:t>high density of residential high rises and apartment buildings </a:t>
            </a:r>
            <a:r>
              <a:rPr lang="en-US" sz="1400" dirty="0"/>
              <a:t>and a </a:t>
            </a:r>
            <a:r>
              <a:rPr lang="en-US" sz="1400" b="1" dirty="0"/>
              <a:t>growing middle class with diverse demographics</a:t>
            </a:r>
            <a:r>
              <a:rPr lang="en-US" sz="1400" dirty="0"/>
              <a:t>.</a:t>
            </a:r>
          </a:p>
          <a:p>
            <a:pPr marL="285750" indent="-285750">
              <a:buFont typeface="Arial" panose="020B0604020202020204" pitchFamily="34" charset="0"/>
              <a:buChar char="•"/>
            </a:pPr>
            <a:r>
              <a:rPr lang="en-US" sz="1400" dirty="0"/>
              <a:t>This opportunity offers a </a:t>
            </a:r>
            <a:r>
              <a:rPr lang="en-US" sz="1400" b="1" dirty="0"/>
              <a:t>built-to-suit opportunity </a:t>
            </a:r>
            <a:r>
              <a:rPr lang="en-US" sz="1400" dirty="0"/>
              <a:t>for office, medical, and retail tenants, on the </a:t>
            </a:r>
            <a:r>
              <a:rPr lang="en-US" sz="1400" b="1" dirty="0"/>
              <a:t>prime retail and transit oriented corridor of Queens Blvd. </a:t>
            </a:r>
            <a:r>
              <a:rPr lang="en-US" sz="1400" dirty="0"/>
              <a:t>in </a:t>
            </a:r>
            <a:r>
              <a:rPr lang="en-US" sz="1400" dirty="0" err="1"/>
              <a:t>Rego</a:t>
            </a:r>
            <a:r>
              <a:rPr lang="en-US" sz="1400" dirty="0"/>
              <a:t> Park</a:t>
            </a:r>
          </a:p>
          <a:p>
            <a:pPr marL="285750" indent="-285750">
              <a:buFont typeface="Arial" panose="020B0604020202020204" pitchFamily="34" charset="0"/>
              <a:buChar char="•"/>
            </a:pPr>
            <a:r>
              <a:rPr lang="en-US" sz="1400" b="1" dirty="0"/>
              <a:t>Core Education oriented neighborhood: </a:t>
            </a:r>
            <a:r>
              <a:rPr lang="en-US" sz="1400" dirty="0"/>
              <a:t>·The Kew-Forest School (oldest private school in Queens), P.S. 196, Forest Hills High School , J.H.S 190 Russel Sage, P.S. 139, </a:t>
            </a:r>
            <a:r>
              <a:rPr lang="en-US" sz="1400" dirty="0" err="1"/>
              <a:t>Bramsonort</a:t>
            </a:r>
            <a:r>
              <a:rPr lang="en-US" sz="1400" dirty="0"/>
              <a:t> College, Plaza College, Touro College, DeVry College</a:t>
            </a:r>
          </a:p>
          <a:p>
            <a:pPr marL="285750" indent="-285750">
              <a:buFont typeface="Arial" panose="020B0604020202020204" pitchFamily="34" charset="0"/>
              <a:buChar char="•"/>
            </a:pPr>
            <a:r>
              <a:rPr lang="en-US" sz="1400" b="1" dirty="0"/>
              <a:t>Core Medical oriented neighborhood: </a:t>
            </a:r>
            <a:r>
              <a:rPr lang="en-US" sz="1400" dirty="0" err="1"/>
              <a:t>Northwell</a:t>
            </a:r>
            <a:r>
              <a:rPr lang="en-US" sz="1400" dirty="0"/>
              <a:t>/LIJ, </a:t>
            </a:r>
            <a:r>
              <a:rPr lang="en-US" sz="1400" dirty="0" err="1"/>
              <a:t>CityMD</a:t>
            </a:r>
            <a:r>
              <a:rPr lang="en-US" sz="1400" dirty="0"/>
              <a:t>, Quest Diagnostics, Queens Medical Imaging, Mount Sinai Medical Associations</a:t>
            </a:r>
            <a:endParaRPr lang="en-US" dirty="0"/>
          </a:p>
          <a:p>
            <a:r>
              <a:rPr lang="en-US" dirty="0"/>
              <a:t> </a:t>
            </a:r>
          </a:p>
          <a:p>
            <a:endParaRPr lang="en-US" sz="1400" b="1" u="sng" dirty="0"/>
          </a:p>
          <a:p>
            <a:endParaRPr lang="en-US" sz="1400" b="1" u="sng" dirty="0"/>
          </a:p>
          <a:p>
            <a:pPr>
              <a:buClr>
                <a:schemeClr val="accent2">
                  <a:lumMod val="50000"/>
                </a:schemeClr>
              </a:buClr>
            </a:pPr>
            <a:endParaRPr lang="fr-FR" sz="1400" dirty="0">
              <a:solidFill>
                <a:schemeClr val="tx1">
                  <a:lumMod val="95000"/>
                  <a:lumOff val="5000"/>
                </a:schemeClr>
              </a:solidFill>
            </a:endParaRPr>
          </a:p>
        </p:txBody>
      </p:sp>
      <p:pic>
        <p:nvPicPr>
          <p:cNvPr id="3" name="Picture 2" descr="https://encrypted-tbn2.gstatic.com/images?q=tbn:ANd9GcRj0b-LSC2Qv19BHfFjoxcAmOASpfbT3vUsdGFg0yVwEkh-FFKVW8usPm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23" y="5536265"/>
            <a:ext cx="747423" cy="747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85646" y="5824183"/>
            <a:ext cx="1379875" cy="326422"/>
          </a:xfrm>
          <a:prstGeom prst="rect">
            <a:avLst/>
          </a:prstGeom>
        </p:spPr>
      </p:pic>
      <p:pic>
        <p:nvPicPr>
          <p:cNvPr id="11" name="Picture 10"/>
          <p:cNvPicPr>
            <a:picLocks noChangeAspect="1"/>
          </p:cNvPicPr>
          <p:nvPr/>
        </p:nvPicPr>
        <p:blipFill>
          <a:blip r:embed="rId4"/>
          <a:stretch>
            <a:fillRect/>
          </a:stretch>
        </p:blipFill>
        <p:spPr>
          <a:xfrm>
            <a:off x="2502703" y="5796030"/>
            <a:ext cx="3483543" cy="443981"/>
          </a:xfrm>
          <a:prstGeom prst="rect">
            <a:avLst/>
          </a:prstGeom>
        </p:spPr>
      </p:pic>
      <p:sp>
        <p:nvSpPr>
          <p:cNvPr id="12" name="TextBox 11"/>
          <p:cNvSpPr txBox="1"/>
          <p:nvPr/>
        </p:nvSpPr>
        <p:spPr>
          <a:xfrm>
            <a:off x="349857" y="4713564"/>
            <a:ext cx="6719168" cy="1077218"/>
          </a:xfrm>
          <a:prstGeom prst="rect">
            <a:avLst/>
          </a:prstGeom>
          <a:noFill/>
        </p:spPr>
        <p:txBody>
          <a:bodyPr wrap="square" rtlCol="0">
            <a:spAutoFit/>
          </a:bodyPr>
          <a:lstStyle/>
          <a:p>
            <a:r>
              <a:rPr lang="en-US" b="1" u="sng" dirty="0"/>
              <a:t>Transportation</a:t>
            </a:r>
          </a:p>
          <a:p>
            <a:pPr marL="171450" indent="-171450">
              <a:buFont typeface="Arial" panose="020B0604020202020204" pitchFamily="34" charset="0"/>
              <a:buChar char="•"/>
            </a:pPr>
            <a:r>
              <a:rPr lang="en-US" sz="1400" dirty="0"/>
              <a:t>Multiple Buses, LIRR, and Subway Lines within a minute walking distance </a:t>
            </a:r>
          </a:p>
          <a:p>
            <a:pPr marL="171450" indent="-171450">
              <a:buFont typeface="Arial" panose="020B0604020202020204" pitchFamily="34" charset="0"/>
              <a:buChar char="•"/>
            </a:pPr>
            <a:r>
              <a:rPr lang="en-US" sz="1400" dirty="0"/>
              <a:t>Queens Blvd which leads into Midtown Manhattan—15 minute drive from Property</a:t>
            </a:r>
            <a:endParaRPr lang="en-US" sz="1400" u="sng" dirty="0"/>
          </a:p>
          <a:p>
            <a:endParaRPr lang="en-US" dirty="0"/>
          </a:p>
        </p:txBody>
      </p:sp>
      <p:sp>
        <p:nvSpPr>
          <p:cNvPr id="13" name="TextBox 12"/>
          <p:cNvSpPr txBox="1"/>
          <p:nvPr/>
        </p:nvSpPr>
        <p:spPr>
          <a:xfrm>
            <a:off x="349857" y="2875200"/>
            <a:ext cx="11462698" cy="2092881"/>
          </a:xfrm>
          <a:prstGeom prst="rect">
            <a:avLst/>
          </a:prstGeom>
          <a:noFill/>
        </p:spPr>
        <p:txBody>
          <a:bodyPr wrap="square" rtlCol="0">
            <a:spAutoFit/>
          </a:bodyPr>
          <a:lstStyle/>
          <a:p>
            <a:r>
              <a:rPr lang="en-US" b="1" u="sng" dirty="0"/>
              <a:t>Building Features</a:t>
            </a:r>
          </a:p>
          <a:p>
            <a:pPr marL="171450" indent="-171450">
              <a:buFont typeface="Arial" panose="020B0604020202020204" pitchFamily="34" charset="0"/>
              <a:buChar char="•"/>
            </a:pPr>
            <a:r>
              <a:rPr lang="en-US" sz="1400" dirty="0"/>
              <a:t>Total Building size is roughly 130,000 SF on a lot size of 21,472 SF</a:t>
            </a:r>
          </a:p>
          <a:p>
            <a:pPr marL="171450" indent="-171450">
              <a:buFont typeface="Arial" panose="020B0604020202020204" pitchFamily="34" charset="0"/>
              <a:buChar char="•"/>
            </a:pPr>
            <a:r>
              <a:rPr lang="en-US" sz="1400" dirty="0"/>
              <a:t>Entire Block-Thru site </a:t>
            </a:r>
          </a:p>
          <a:p>
            <a:pPr marL="171450" indent="-171450">
              <a:buFont typeface="Arial" panose="020B0604020202020204" pitchFamily="34" charset="0"/>
              <a:buChar char="•"/>
            </a:pPr>
            <a:r>
              <a:rPr lang="en-US" sz="1400" dirty="0"/>
              <a:t>Three Frontages on Queens Blvd (273’), 66</a:t>
            </a:r>
            <a:r>
              <a:rPr lang="en-US" sz="1400" baseline="30000" dirty="0"/>
              <a:t>th</a:t>
            </a:r>
            <a:r>
              <a:rPr lang="en-US" sz="1400" dirty="0"/>
              <a:t> Avenue (200’) and 99</a:t>
            </a:r>
            <a:r>
              <a:rPr lang="en-US" sz="1400" baseline="30000" dirty="0"/>
              <a:t>th</a:t>
            </a:r>
            <a:r>
              <a:rPr lang="en-US" sz="1400" dirty="0"/>
              <a:t> Street (200’)</a:t>
            </a:r>
          </a:p>
          <a:p>
            <a:pPr marL="171450" indent="-171450">
              <a:buFont typeface="Arial" panose="020B0604020202020204" pitchFamily="34" charset="0"/>
              <a:buChar char="•"/>
            </a:pPr>
            <a:r>
              <a:rPr lang="en-US" sz="1400" b="1" dirty="0"/>
              <a:t>The Whole Building is Available for a Built to Suit Opportunity</a:t>
            </a:r>
          </a:p>
          <a:p>
            <a:pPr marL="171450" indent="-171450">
              <a:buFont typeface="Arial" panose="020B0604020202020204" pitchFamily="34" charset="0"/>
              <a:buChar char="•"/>
            </a:pPr>
            <a:r>
              <a:rPr lang="en-US" sz="1400" b="1" dirty="0"/>
              <a:t>240 Dedicated Parking Spaces Available On-Site</a:t>
            </a:r>
          </a:p>
          <a:p>
            <a:pPr marL="171450" indent="-171450">
              <a:buFont typeface="Arial" panose="020B0604020202020204" pitchFamily="34" charset="0"/>
              <a:buChar char="•"/>
            </a:pPr>
            <a:r>
              <a:rPr lang="en-US" sz="1400" dirty="0"/>
              <a:t>ICAP Tax Abatement will be Secured</a:t>
            </a:r>
          </a:p>
          <a:p>
            <a:pPr marL="171450" indent="-171450">
              <a:buFont typeface="Arial" panose="020B0604020202020204" pitchFamily="34" charset="0"/>
              <a:buChar char="•"/>
            </a:pPr>
            <a:r>
              <a:rPr lang="en-US" sz="1400" dirty="0"/>
              <a:t>Delivery Date is estimated to be Spring of 2022</a:t>
            </a:r>
          </a:p>
          <a:p>
            <a:pPr marL="171450" indent="-171450">
              <a:buFont typeface="Arial" panose="020B0604020202020204" pitchFamily="34" charset="0"/>
              <a:buChar char="•"/>
            </a:pPr>
            <a:endParaRPr lang="en-US" sz="1400"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3303" y="3032127"/>
            <a:ext cx="4016896" cy="294957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4" name="Star: 5 Points 3"/>
          <p:cNvSpPr/>
          <p:nvPr/>
        </p:nvSpPr>
        <p:spPr>
          <a:xfrm>
            <a:off x="9280250" y="3829868"/>
            <a:ext cx="406675" cy="3325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05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Retail Map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 y="1173163"/>
            <a:ext cx="10972800" cy="5027612"/>
          </a:xfrm>
          <a:prstGeom prst="rect">
            <a:avLst/>
          </a:prstGeom>
          <a:noFill/>
          <a:ln w="12700" algn="ctr">
            <a:solidFill>
              <a:srgbClr val="00B0F0"/>
            </a:solidFill>
            <a:miter lim="800000"/>
            <a:headEnd/>
            <a:tailEnd/>
          </a:ln>
          <a:effectLst/>
          <a:extLst>
            <a:ext uri="{909E8E84-426E-40DD-AFC4-6F175D3DCCD1}">
              <a14:hiddenFill xmlns:a14="http://schemas.microsoft.com/office/drawing/2010/main">
                <a:solidFill>
                  <a:srgbClr val="5A6378"/>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Oval 3"/>
          <p:cNvSpPr>
            <a:spLocks noChangeArrowheads="1"/>
          </p:cNvSpPr>
          <p:nvPr/>
        </p:nvSpPr>
        <p:spPr bwMode="auto">
          <a:xfrm>
            <a:off x="7146925" y="3260725"/>
            <a:ext cx="1279525" cy="1382713"/>
          </a:xfrm>
          <a:prstGeom prst="ellipse">
            <a:avLst/>
          </a:prstGeom>
          <a:noFill/>
          <a:ln w="76200" algn="ctr">
            <a:solidFill>
              <a:srgbClr val="00B0F0"/>
            </a:solidFill>
            <a:round/>
            <a:headEnd/>
            <a:tailEnd/>
          </a:ln>
          <a:effectLst/>
          <a:extLst>
            <a:ext uri="{909E8E84-426E-40DD-AFC4-6F175D3DCCD1}">
              <a14:hiddenFill xmlns:a14="http://schemas.microsoft.com/office/drawing/2010/main">
                <a:solidFill>
                  <a:srgbClr val="5A6378"/>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9714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Map &amp; Transportation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 y="1063691"/>
            <a:ext cx="11315700" cy="5094642"/>
          </a:xfrm>
          <a:prstGeom prst="rect">
            <a:avLst/>
          </a:prstGeom>
          <a:noFill/>
          <a:ln w="12700" algn="ctr">
            <a:solidFill>
              <a:srgbClr val="00B0F0"/>
            </a:solidFill>
            <a:miter lim="800000"/>
            <a:headEnd/>
            <a:tailEnd/>
          </a:ln>
          <a:effectLst/>
          <a:extLst>
            <a:ext uri="{909E8E84-426E-40DD-AFC4-6F175D3DCCD1}">
              <a14:hiddenFill xmlns:a14="http://schemas.microsoft.com/office/drawing/2010/main">
                <a:solidFill>
                  <a:srgbClr val="5A6378"/>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Oval 3"/>
          <p:cNvSpPr>
            <a:spLocks noChangeArrowheads="1"/>
          </p:cNvSpPr>
          <p:nvPr/>
        </p:nvSpPr>
        <p:spPr bwMode="auto">
          <a:xfrm>
            <a:off x="4841875" y="2038350"/>
            <a:ext cx="1720850" cy="1152525"/>
          </a:xfrm>
          <a:prstGeom prst="ellipse">
            <a:avLst/>
          </a:prstGeom>
          <a:noFill/>
          <a:ln w="76200" algn="ctr">
            <a:solidFill>
              <a:srgbClr val="00B0F0"/>
            </a:solidFill>
            <a:round/>
            <a:headEnd/>
            <a:tailEnd/>
          </a:ln>
          <a:effectLst/>
          <a:extLst>
            <a:ext uri="{909E8E84-426E-40DD-AFC4-6F175D3DCCD1}">
              <a14:hiddenFill xmlns:a14="http://schemas.microsoft.com/office/drawing/2010/main">
                <a:solidFill>
                  <a:srgbClr val="5A6378"/>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4920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Current Site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198563"/>
            <a:ext cx="11133910" cy="4935537"/>
          </a:xfrm>
          <a:prstGeom prst="rect">
            <a:avLst/>
          </a:prstGeom>
          <a:noFill/>
          <a:ln w="127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0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Floor Plans</a:t>
            </a:r>
          </a:p>
        </p:txBody>
      </p:sp>
      <p:sp>
        <p:nvSpPr>
          <p:cNvPr id="21" name="TextBox 20"/>
          <p:cNvSpPr txBox="1"/>
          <p:nvPr/>
        </p:nvSpPr>
        <p:spPr>
          <a:xfrm>
            <a:off x="198782" y="3514490"/>
            <a:ext cx="1065475" cy="644055"/>
          </a:xfrm>
          <a:prstGeom prst="rect">
            <a:avLst/>
          </a:prstGeom>
          <a:noFill/>
        </p:spPr>
        <p:txBody>
          <a:bodyPr wrap="square" rtlCol="0">
            <a:spAutoFit/>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2" y="1032809"/>
            <a:ext cx="9402922" cy="5194234"/>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3"/>
          <p:cNvSpPr txBox="1">
            <a:spLocks noChangeArrowheads="1"/>
          </p:cNvSpPr>
          <p:nvPr/>
        </p:nvSpPr>
        <p:spPr bwMode="auto">
          <a:xfrm>
            <a:off x="9726475" y="1734541"/>
            <a:ext cx="2290446" cy="3559897"/>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248000"/>
              </a:lnSpc>
              <a:spcBef>
                <a:spcPts val="138"/>
              </a:spcBef>
              <a:spcAft>
                <a:spcPct val="0"/>
              </a:spcAft>
              <a:buClrTx/>
              <a:buSzTx/>
              <a:buFontTx/>
              <a:buNone/>
              <a:tabLst/>
            </a:pPr>
            <a:r>
              <a:rPr kumimoji="0" lang="en-US" altLang="en-US" sz="2700" b="1" i="0" u="none" strike="noStrike" cap="none" normalizeH="0" baseline="0" dirty="0">
                <a:ln>
                  <a:noFill/>
                </a:ln>
                <a:solidFill>
                  <a:srgbClr val="231F20"/>
                </a:solidFill>
                <a:effectLst/>
                <a:latin typeface="Century Gothic" panose="020B0502020202020204" pitchFamily="34" charset="0"/>
              </a:rPr>
              <a:t>Ground Floor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31F20"/>
                </a:solidFill>
                <a:effectLst/>
                <a:latin typeface="Century Gothic" panose="020B0502020202020204" pitchFamily="34" charset="0"/>
              </a:rPr>
              <a:t>RETAIL 1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1F20"/>
                </a:solidFill>
                <a:effectLst/>
                <a:latin typeface="Century Gothic" panose="020B0502020202020204" pitchFamily="34" charset="0"/>
              </a:rPr>
              <a:t>1,812 RSF</a:t>
            </a:r>
            <a:endParaRPr kumimoji="0" lang="en-US" altLang="en-US" sz="1200" b="0" i="0" u="none" strike="noStrike" cap="none" normalizeH="0" baseline="0" dirty="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ts val="163"/>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1F20"/>
                </a:solidFill>
                <a:effectLst/>
                <a:latin typeface="Century Gothic" panose="020B0502020202020204" pitchFamily="34" charset="0"/>
              </a:rPr>
              <a:t>End-cap (99th Street 66th Avenue)</a:t>
            </a: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Built to Suit Opportunity</a:t>
            </a:r>
            <a:endParaRPr kumimoji="0" lang="en-US" altLang="en-US" sz="1200" b="0"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ts val="163"/>
              </a:spcBef>
              <a:spcAft>
                <a:spcPct val="0"/>
              </a:spcAft>
              <a:buClrTx/>
              <a:buSzTx/>
              <a:buFontTx/>
              <a:buNone/>
              <a:tabLst/>
            </a:pPr>
            <a:endParaRPr kumimoji="0" lang="en-US" altLang="en-US" sz="1200" b="0"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31F20"/>
                </a:solidFill>
                <a:effectLst/>
                <a:latin typeface="Century Gothic" panose="020B0502020202020204" pitchFamily="34" charset="0"/>
              </a:rPr>
              <a:t>RETAIL 2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1F20"/>
                </a:solidFill>
                <a:effectLst/>
                <a:latin typeface="Century Gothic" panose="020B0502020202020204" pitchFamily="34" charset="0"/>
              </a:rPr>
              <a:t>14,368 RSF</a:t>
            </a:r>
            <a:endParaRPr kumimoji="0" lang="en-US" altLang="en-US" sz="1200" b="0" i="0" u="none" strike="noStrike" cap="none" normalizeH="0" baseline="0" dirty="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ts val="163"/>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1F20"/>
                </a:solidFill>
                <a:effectLst/>
                <a:latin typeface="Century Gothic" panose="020B0502020202020204" pitchFamily="34" charset="0"/>
              </a:rPr>
              <a:t>Over 300+ feet frontage</a:t>
            </a:r>
          </a:p>
          <a:p>
            <a:pPr marL="171450" marR="0" lvl="0" indent="-171450" algn="l" defTabSz="914400" rtl="0" eaLnBrk="0" fontAlgn="base" latinLnBrk="0" hangingPunct="0">
              <a:lnSpc>
                <a:spcPct val="100000"/>
              </a:lnSpc>
              <a:spcBef>
                <a:spcPts val="163"/>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rgbClr val="231F20"/>
                </a:solidFill>
                <a:effectLst/>
                <a:latin typeface="Century Gothic" panose="020B0502020202020204" pitchFamily="34" charset="0"/>
              </a:rPr>
              <a:t>Wrap around on Queens Blvd</a:t>
            </a:r>
          </a:p>
          <a:p>
            <a:pPr marL="171450"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Built to Suit Opportunity</a:t>
            </a:r>
          </a:p>
          <a:p>
            <a:pPr marR="0" lvl="0" algn="l" defTabSz="914400" rtl="0" eaLnBrk="0" fontAlgn="base" latinLnBrk="0" hangingPunct="0">
              <a:lnSpc>
                <a:spcPct val="100000"/>
              </a:lnSpc>
              <a:spcBef>
                <a:spcPts val="163"/>
              </a:spcBef>
              <a:spcAft>
                <a:spcPct val="0"/>
              </a:spcAft>
              <a:buClrTx/>
              <a:buSzTx/>
              <a:tabLst/>
            </a:pPr>
            <a:endParaRPr kumimoji="0" lang="en-US" altLang="en-US" sz="1200" b="0"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spTree>
    <p:extLst>
      <p:ext uri="{BB962C8B-B14F-4D97-AF65-F5344CB8AC3E}">
        <p14:creationId xmlns:p14="http://schemas.microsoft.com/office/powerpoint/2010/main" val="399276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effectLst>
                  <a:outerShdw blurRad="38100" dist="38100" dir="2700000" algn="tl">
                    <a:srgbClr val="000000">
                      <a:alpha val="43137"/>
                    </a:srgbClr>
                  </a:outerShdw>
                </a:effectLst>
              </a:rPr>
              <a:t>Floor Plans</a:t>
            </a:r>
          </a:p>
        </p:txBody>
      </p:sp>
      <p:sp>
        <p:nvSpPr>
          <p:cNvPr id="9" name="TextBox 8"/>
          <p:cNvSpPr txBox="1"/>
          <p:nvPr/>
        </p:nvSpPr>
        <p:spPr>
          <a:xfrm>
            <a:off x="0" y="6457890"/>
            <a:ext cx="1940118" cy="400110"/>
          </a:xfrm>
          <a:prstGeom prst="rect">
            <a:avLst/>
          </a:prstGeom>
          <a:solidFill>
            <a:schemeClr val="accent2"/>
          </a:solidFill>
        </p:spPr>
        <p:txBody>
          <a:bodyPr wrap="square" rtlCol="0">
            <a:spAutoFit/>
          </a:bodyPr>
          <a:lstStyle/>
          <a:p>
            <a:r>
              <a:rPr lang="en-US" sz="1000" dirty="0">
                <a:solidFill>
                  <a:schemeClr val="bg1"/>
                </a:solidFill>
              </a:rPr>
              <a:t>534 William Floyd Parkway</a:t>
            </a:r>
          </a:p>
          <a:p>
            <a:r>
              <a:rPr lang="en-US" sz="1000" dirty="0">
                <a:solidFill>
                  <a:schemeClr val="bg1"/>
                </a:solidFill>
              </a:rPr>
              <a:t>Shirley, NY 11967</a:t>
            </a:r>
          </a:p>
        </p:txBody>
      </p:sp>
      <p:sp>
        <p:nvSpPr>
          <p:cNvPr id="15" name="TextBox 14"/>
          <p:cNvSpPr txBox="1"/>
          <p:nvPr/>
        </p:nvSpPr>
        <p:spPr>
          <a:xfrm>
            <a:off x="0" y="6416772"/>
            <a:ext cx="1940118" cy="400110"/>
          </a:xfrm>
          <a:prstGeom prst="rect">
            <a:avLst/>
          </a:prstGeom>
          <a:solidFill>
            <a:schemeClr val="accent2"/>
          </a:solidFill>
        </p:spPr>
        <p:txBody>
          <a:bodyPr wrap="square" rtlCol="0">
            <a:spAutoFit/>
          </a:bodyPr>
          <a:lstStyle/>
          <a:p>
            <a:r>
              <a:rPr lang="en-US" sz="1000" dirty="0">
                <a:solidFill>
                  <a:schemeClr val="bg1"/>
                </a:solidFill>
              </a:rPr>
              <a:t>107-02 Queens Blvd</a:t>
            </a:r>
          </a:p>
          <a:p>
            <a:r>
              <a:rPr lang="en-US" sz="1000" dirty="0">
                <a:solidFill>
                  <a:schemeClr val="bg1"/>
                </a:solidFill>
              </a:rPr>
              <a:t>Forest Hills, NY 11375</a:t>
            </a:r>
          </a:p>
        </p:txBody>
      </p:sp>
      <p:sp>
        <p:nvSpPr>
          <p:cNvPr id="21" name="TextBox 20"/>
          <p:cNvSpPr txBox="1"/>
          <p:nvPr/>
        </p:nvSpPr>
        <p:spPr>
          <a:xfrm>
            <a:off x="198782" y="3514490"/>
            <a:ext cx="1065475" cy="644055"/>
          </a:xfrm>
          <a:prstGeom prst="rect">
            <a:avLst/>
          </a:prstGeom>
          <a:noFill/>
        </p:spPr>
        <p:txBody>
          <a:bodyPr wrap="square" rtlCol="0">
            <a:spAutoFit/>
          </a:bodyPr>
          <a:lstStyle/>
          <a:p>
            <a:endParaRPr lang="en-US" dirty="0"/>
          </a:p>
        </p:txBody>
      </p:sp>
      <p:sp>
        <p:nvSpPr>
          <p:cNvPr id="3" name="Text Box 3"/>
          <p:cNvSpPr txBox="1">
            <a:spLocks noChangeArrowheads="1"/>
          </p:cNvSpPr>
          <p:nvPr/>
        </p:nvSpPr>
        <p:spPr bwMode="auto">
          <a:xfrm>
            <a:off x="9153180" y="1306583"/>
            <a:ext cx="2290446" cy="3559897"/>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spcBef>
                <a:spcPts val="138"/>
              </a:spcBef>
              <a:spcAft>
                <a:spcPct val="0"/>
              </a:spcAft>
              <a:buClrTx/>
              <a:buSzTx/>
              <a:buFontTx/>
              <a:buNone/>
              <a:tabLst/>
            </a:pPr>
            <a:r>
              <a:rPr kumimoji="0" lang="en-US" altLang="en-US" sz="2700" b="1" i="0" u="none" strike="noStrike" cap="none" normalizeH="0" baseline="0" dirty="0">
                <a:ln>
                  <a:noFill/>
                </a:ln>
                <a:solidFill>
                  <a:srgbClr val="231F20"/>
                </a:solidFill>
                <a:effectLst/>
                <a:latin typeface="Century Gothic" panose="020B0502020202020204" pitchFamily="34" charset="0"/>
              </a:rPr>
              <a:t>Lower Level (Cellar)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rgbClr val="231F20"/>
              </a:solidFill>
              <a:effectLst/>
              <a:latin typeface="Century Gothic" panose="020B0502020202020204" pitchFamily="34" charset="0"/>
            </a:endParaRPr>
          </a:p>
          <a:p>
            <a:pPr lvl="1" eaLnBrk="0" fontAlgn="base" hangingPunct="0">
              <a:spcBef>
                <a:spcPct val="0"/>
              </a:spcBef>
              <a:spcAft>
                <a:spcPct val="0"/>
              </a:spcAft>
            </a:pPr>
            <a:endParaRPr kumimoji="0" lang="en-US" altLang="en-US" sz="1200" b="1" i="0" u="none" strike="noStrike" cap="none" normalizeH="0" baseline="0" dirty="0">
              <a:ln>
                <a:noFill/>
              </a:ln>
              <a:solidFill>
                <a:srgbClr val="231F20"/>
              </a:solidFill>
              <a:effectLst/>
              <a:latin typeface="Century Gothic" panose="020B0502020202020204" pitchFamily="34" charset="0"/>
            </a:endParaRPr>
          </a:p>
          <a:p>
            <a:pPr lvl="1" eaLnBrk="0" fontAlgn="base" hangingPunct="0">
              <a:spcBef>
                <a:spcPct val="0"/>
              </a:spcBef>
              <a:spcAft>
                <a:spcPct val="0"/>
              </a:spcAft>
            </a:pPr>
            <a:r>
              <a:rPr kumimoji="0" lang="en-US" altLang="en-US" sz="1200" b="1" i="0" u="none" strike="noStrike" cap="none" normalizeH="0" baseline="0" dirty="0">
                <a:ln>
                  <a:noFill/>
                </a:ln>
                <a:solidFill>
                  <a:srgbClr val="231F20"/>
                </a:solidFill>
                <a:effectLst/>
                <a:latin typeface="Century Gothic" panose="020B0502020202020204" pitchFamily="34" charset="0"/>
              </a:rPr>
              <a:t>RETAIL 	</a:t>
            </a:r>
          </a:p>
          <a:p>
            <a:pPr marL="628650" lvl="1" indent="-1714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rgbClr val="231F20"/>
                </a:solidFill>
                <a:effectLst/>
                <a:latin typeface="Century Gothic" panose="020B0502020202020204" pitchFamily="34" charset="0"/>
              </a:rPr>
              <a:t>18,885 RSF</a:t>
            </a:r>
            <a:endParaRPr kumimoji="0" lang="en-US" altLang="en-US" sz="1200" b="0" i="0" u="none" strike="noStrike" cap="none" normalizeH="0" baseline="0" dirty="0">
              <a:ln>
                <a:noFill/>
              </a:ln>
              <a:solidFill>
                <a:srgbClr val="000000"/>
              </a:solidFill>
              <a:effectLst/>
              <a:latin typeface="Century Gothic" panose="020B0502020202020204" pitchFamily="34" charset="0"/>
            </a:endParaRPr>
          </a:p>
          <a:p>
            <a:pPr marL="628650" lvl="1" indent="-171450" eaLnBrk="0" fontAlgn="base" hangingPunct="0">
              <a:spcBef>
                <a:spcPts val="163"/>
              </a:spcBef>
              <a:spcAft>
                <a:spcPct val="0"/>
              </a:spcAft>
              <a:buFont typeface="Arial" panose="020B0604020202020204" pitchFamily="34" charset="0"/>
              <a:buChar char="•"/>
            </a:pPr>
            <a:r>
              <a:rPr kumimoji="0" lang="en-US" altLang="en-US" sz="1200" b="0" i="0" u="none" strike="noStrike" cap="none" normalizeH="0" baseline="0" dirty="0">
                <a:ln>
                  <a:noFill/>
                </a:ln>
                <a:solidFill>
                  <a:srgbClr val="231F20"/>
                </a:solidFill>
                <a:effectLst/>
                <a:latin typeface="Century Gothic" panose="020B0502020202020204" pitchFamily="34" charset="0"/>
              </a:rPr>
              <a:t>Can be Sub-Divided</a:t>
            </a:r>
          </a:p>
          <a:p>
            <a:pPr marL="628650" lvl="1" indent="-171450" eaLnBrk="0" fontAlgn="base" hangingPunct="0">
              <a:spcBef>
                <a:spcPts val="163"/>
              </a:spcBef>
              <a:spcAft>
                <a:spcPct val="0"/>
              </a:spcAft>
              <a:buFont typeface="Arial" panose="020B0604020202020204" pitchFamily="34" charset="0"/>
              <a:buChar char="•"/>
            </a:pPr>
            <a:r>
              <a:rPr lang="en-US" altLang="en-US" sz="1200" dirty="0">
                <a:solidFill>
                  <a:srgbClr val="231F20"/>
                </a:solidFill>
                <a:latin typeface="Century Gothic" panose="020B0502020202020204" pitchFamily="34" charset="0"/>
              </a:rPr>
              <a:t>High Ceiling Heights</a:t>
            </a:r>
          </a:p>
          <a:p>
            <a:pPr marL="628650" lvl="1" indent="-171450" eaLnBrk="0" fontAlgn="base" hangingPunct="0">
              <a:spcBef>
                <a:spcPts val="163"/>
              </a:spcBef>
              <a:spcAft>
                <a:spcPct val="0"/>
              </a:spcAft>
              <a:buFont typeface="Arial" panose="020B0604020202020204" pitchFamily="34" charset="0"/>
              <a:buChar char="•"/>
            </a:pPr>
            <a:r>
              <a:rPr kumimoji="0" lang="en-US" altLang="en-US" sz="1200" b="0" i="0" u="none" strike="noStrike" cap="none" normalizeH="0" baseline="0" dirty="0">
                <a:ln>
                  <a:noFill/>
                </a:ln>
                <a:solidFill>
                  <a:srgbClr val="231F20"/>
                </a:solidFill>
                <a:effectLst/>
                <a:latin typeface="Century Gothic" panose="020B0502020202020204" pitchFamily="34" charset="0"/>
              </a:rPr>
              <a:t>Built to Suit Opportunity</a:t>
            </a:r>
          </a:p>
          <a:p>
            <a:pPr marL="0" marR="0" lvl="0" indent="0" algn="l" defTabSz="914400" rtl="0" eaLnBrk="0" fontAlgn="base" latinLnBrk="0" hangingPunct="0">
              <a:lnSpc>
                <a:spcPct val="100000"/>
              </a:lnSpc>
              <a:spcBef>
                <a:spcPts val="163"/>
              </a:spcBef>
              <a:spcAft>
                <a:spcPct val="0"/>
              </a:spcAft>
              <a:buClrTx/>
              <a:buSzTx/>
              <a:buFontTx/>
              <a:buNone/>
              <a:tabLst/>
            </a:pPr>
            <a:endParaRPr kumimoji="0" lang="en-US" altLang="en-US" sz="1200" b="0" i="0" u="none" strike="noStrike" cap="none" normalizeH="0" baseline="0" dirty="0">
              <a:ln>
                <a:noFill/>
              </a:ln>
              <a:solidFill>
                <a:srgbClr val="231F2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entury Gothic" panose="020B0502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7" y="1086715"/>
            <a:ext cx="8688388" cy="5123585"/>
          </a:xfrm>
          <a:prstGeom prst="rect">
            <a:avLst/>
          </a:prstGeom>
          <a:noFill/>
          <a:ln>
            <a:noFill/>
          </a:ln>
          <a:effectLst/>
          <a:extLst>
            <a:ext uri="{909E8E84-426E-40DD-AFC4-6F175D3DCCD1}">
              <a14:hiddenFill xmlns:a14="http://schemas.microsoft.com/office/drawing/2010/main">
                <a:solidFill>
                  <a:srgbClr val="5A6378"/>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3980182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11341</TotalTime>
  <Words>856</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Wingdings</vt:lpstr>
      <vt:lpstr>Retrospect</vt:lpstr>
      <vt:lpstr>PowerPoint Presentation</vt:lpstr>
      <vt:lpstr>PowerPoint Presentation</vt:lpstr>
      <vt:lpstr>Confidentiality Disclaimer</vt:lpstr>
      <vt:lpstr>Investment Highlights</vt:lpstr>
      <vt:lpstr>Retail Map</vt:lpstr>
      <vt:lpstr>Map &amp; Transportation</vt:lpstr>
      <vt:lpstr>Current Site</vt:lpstr>
      <vt:lpstr>Floor Plans</vt:lpstr>
      <vt:lpstr>Floor Plans</vt:lpstr>
      <vt:lpstr>Floor Plans</vt:lpstr>
      <vt:lpstr>Floor Plans</vt:lpstr>
      <vt:lpstr>Floor Plans</vt:lpstr>
      <vt:lpstr>Demographics</vt:lpstr>
      <vt:lpstr>Demographics Cont’d </vt:lpstr>
      <vt:lpstr>Education</vt:lpstr>
      <vt:lpstr>Contact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MAbramov</dc:creator>
  <cp:lastModifiedBy>MAbramov2@RJCAPITAL.local</cp:lastModifiedBy>
  <cp:revision>408</cp:revision>
  <dcterms:created xsi:type="dcterms:W3CDTF">2015-10-07T20:13:57Z</dcterms:created>
  <dcterms:modified xsi:type="dcterms:W3CDTF">2017-05-24T17:11:29Z</dcterms:modified>
</cp:coreProperties>
</file>